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77" r:id="rId3"/>
    <p:sldId id="279" r:id="rId4"/>
    <p:sldId id="278" r:id="rId5"/>
    <p:sldId id="284" r:id="rId6"/>
    <p:sldId id="280" r:id="rId7"/>
    <p:sldId id="365" r:id="rId8"/>
    <p:sldId id="281" r:id="rId9"/>
    <p:sldId id="327" r:id="rId10"/>
    <p:sldId id="288" r:id="rId11"/>
    <p:sldId id="289" r:id="rId12"/>
    <p:sldId id="347" r:id="rId13"/>
    <p:sldId id="349" r:id="rId14"/>
    <p:sldId id="348" r:id="rId15"/>
    <p:sldId id="351" r:id="rId16"/>
    <p:sldId id="352" r:id="rId17"/>
    <p:sldId id="382" r:id="rId18"/>
    <p:sldId id="290" r:id="rId19"/>
    <p:sldId id="291" r:id="rId20"/>
    <p:sldId id="362" r:id="rId21"/>
    <p:sldId id="334" r:id="rId22"/>
    <p:sldId id="292" r:id="rId23"/>
    <p:sldId id="293" r:id="rId24"/>
    <p:sldId id="294" r:id="rId25"/>
    <p:sldId id="295" r:id="rId26"/>
    <p:sldId id="364" r:id="rId27"/>
    <p:sldId id="320" r:id="rId28"/>
    <p:sldId id="305" r:id="rId29"/>
    <p:sldId id="338" r:id="rId30"/>
    <p:sldId id="310" r:id="rId31"/>
    <p:sldId id="345" r:id="rId32"/>
    <p:sldId id="340" r:id="rId33"/>
    <p:sldId id="346" r:id="rId34"/>
    <p:sldId id="298" r:id="rId35"/>
    <p:sldId id="342" r:id="rId36"/>
    <p:sldId id="343" r:id="rId37"/>
    <p:sldId id="344" r:id="rId38"/>
    <p:sldId id="307" r:id="rId39"/>
    <p:sldId id="302" r:id="rId40"/>
    <p:sldId id="367" r:id="rId41"/>
    <p:sldId id="318" r:id="rId42"/>
    <p:sldId id="309" r:id="rId43"/>
    <p:sldId id="315" r:id="rId44"/>
    <p:sldId id="317" r:id="rId45"/>
    <p:sldId id="313" r:id="rId46"/>
    <p:sldId id="333" r:id="rId47"/>
    <p:sldId id="373" r:id="rId48"/>
    <p:sldId id="377" r:id="rId49"/>
    <p:sldId id="379" r:id="rId50"/>
    <p:sldId id="332" r:id="rId51"/>
    <p:sldId id="374" r:id="rId52"/>
    <p:sldId id="375" r:id="rId53"/>
    <p:sldId id="381" r:id="rId54"/>
  </p:sldIdLst>
  <p:sldSz cx="9144000" cy="6858000" type="screen4x3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9642" autoAdjust="0"/>
  </p:normalViewPr>
  <p:slideViewPr>
    <p:cSldViewPr snapToObjects="1"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374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07546-DF3B-4FF9-9687-8AC61DB6833F}" type="datetimeFigureOut">
              <a:rPr lang="nl-NL" smtClean="0"/>
              <a:t>14-4-2025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9ACB7-60C9-47AE-9D97-686D41C268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322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9ACB7-60C9-47AE-9D97-686D41C2687A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82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E0D1-9FDC-4F85-89C1-339187292DBC}" type="datetimeFigureOut">
              <a:rPr lang="nl-NL" smtClean="0"/>
              <a:t>14-4-2025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7A2F-45E7-46E6-A518-858C813A224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15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E0D1-9FDC-4F85-89C1-339187292DBC}" type="datetimeFigureOut">
              <a:rPr lang="nl-NL" smtClean="0"/>
              <a:t>14-4-2025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7A2F-45E7-46E6-A518-858C813A224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501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E0D1-9FDC-4F85-89C1-339187292DBC}" type="datetimeFigureOut">
              <a:rPr lang="nl-NL" smtClean="0"/>
              <a:t>14-4-2025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7A2F-45E7-46E6-A518-858C813A224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980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1143000"/>
          </a:xfrm>
        </p:spPr>
        <p:txBody>
          <a:bodyPr anchor="b"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611088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latin typeface="MUMCTheSansOffice" panose="020B0503040302060204" pitchFamily="34" charset="0"/>
              </a:defRPr>
            </a:lvl1pPr>
          </a:lstStyle>
          <a:p>
            <a:fld id="{0F2B34C6-6653-473B-ACCB-9371572A61D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68314" y="1604797"/>
            <a:ext cx="8207375" cy="40322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0454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E0D1-9FDC-4F85-89C1-339187292DBC}" type="datetimeFigureOut">
              <a:rPr lang="nl-NL" smtClean="0"/>
              <a:t>14-4-2025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7A2F-45E7-46E6-A518-858C813A224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70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E0D1-9FDC-4F85-89C1-339187292DBC}" type="datetimeFigureOut">
              <a:rPr lang="nl-NL" smtClean="0"/>
              <a:t>14-4-2025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7A2F-45E7-46E6-A518-858C813A224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782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E0D1-9FDC-4F85-89C1-339187292DBC}" type="datetimeFigureOut">
              <a:rPr lang="nl-NL" smtClean="0"/>
              <a:t>14-4-2025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7A2F-45E7-46E6-A518-858C813A224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549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E0D1-9FDC-4F85-89C1-339187292DBC}" type="datetimeFigureOut">
              <a:rPr lang="nl-NL" smtClean="0"/>
              <a:t>14-4-2025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7A2F-45E7-46E6-A518-858C813A224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45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E0D1-9FDC-4F85-89C1-339187292DBC}" type="datetimeFigureOut">
              <a:rPr lang="nl-NL" smtClean="0"/>
              <a:t>14-4-2025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7A2F-45E7-46E6-A518-858C813A224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272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E0D1-9FDC-4F85-89C1-339187292DBC}" type="datetimeFigureOut">
              <a:rPr lang="nl-NL" smtClean="0"/>
              <a:t>14-4-2025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7A2F-45E7-46E6-A518-858C813A224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256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E0D1-9FDC-4F85-89C1-339187292DBC}" type="datetimeFigureOut">
              <a:rPr lang="nl-NL" smtClean="0"/>
              <a:t>14-4-2025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7A2F-45E7-46E6-A518-858C813A224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84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E0D1-9FDC-4F85-89C1-339187292DBC}" type="datetimeFigureOut">
              <a:rPr lang="nl-NL" smtClean="0"/>
              <a:t>14-4-2025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7A2F-45E7-46E6-A518-858C813A224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622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0E0D1-9FDC-4F85-89C1-339187292DBC}" type="datetimeFigureOut">
              <a:rPr lang="nl-NL" smtClean="0"/>
              <a:t>14-4-2025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E7A2F-45E7-46E6-A518-858C813A224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122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nl/url?sa=i&amp;rct=j&amp;q=&amp;esrc=s&amp;source=images&amp;cd=&amp;cad=rja&amp;uact=8&amp;ved=2ahUKEwjM5annrt_bAhWBkRQKHc8jBGcQjRx6BAgBEAU&amp;url=https://bewustregistreren.mumc.nl/nl&amp;psig=AOvVaw0J8qKpHUIf1EJBghtXzQ1V&amp;ust=152948525159738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nl/url?sa=i&amp;rct=j&amp;q=&amp;esrc=s&amp;source=images&amp;cd=&amp;cad=rja&amp;uact=8&amp;ved=2ahUKEwithoC2w6HdAhVLQRoKHTzZD6wQjRx6BAgBEAU&amp;url=https://www.accountablescience.com/category/scientific-fraud/&amp;psig=AOvVaw2Uod0bF3YXlp-TOnXBlGSF&amp;ust=1536155571948666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nl/url?sa=i&amp;rct=j&amp;q=&amp;esrc=s&amp;source=images&amp;cd=&amp;cad=rja&amp;uact=8&amp;ved=2ahUKEwj71anCwKHdAhUvyoUKHTFyASIQjRx6BAgBEAU&amp;url=http://www.lifescienceglobal.com/publish-with-us/start-a-new-journal&amp;psig=AOvVaw2Uod0bF3YXlp-TOnXBlGSF&amp;ust=153615557194866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sma-statement.org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nl/url?sa=i&amp;rct=j&amp;q=&amp;esrc=s&amp;source=images&amp;cd=&amp;cad=rja&amp;uact=8&amp;ved=2ahUKEwirtonAy6HdAhUjz4UKHZm6AnQQjRx6BAgBEAU&amp;url=https://temporarytattoos.com/glitter-traditional-smiley-face&amp;psig=AOvVaw0ujEQ7un7Ez4pB5NH_qi9x&amp;ust=153615874219357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thods.cochrane.org/bias/risk-bias-non-randomized-studies-interventions" TargetMode="External"/><Relationship Id="rId2" Type="http://schemas.openxmlformats.org/officeDocument/2006/relationships/hyperlink" Target="https://methods.cochrane.org/bias/resources/rob-2-revised-cochrane-risk-bias-tool-randomized-tria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istol.ac.uk/population-health-sciences/projects/quada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nl/url?sa=i&amp;rct=j&amp;q=&amp;esrc=s&amp;source=images&amp;cd=&amp;cad=rja&amp;uact=8&amp;ved=2ahUKEwii2sDc0qHdAhXqxoUKHf_dBMUQjRx6BAgBEAU&amp;url=https://www.psychologytoday.com/us/blog/canine-corner/201509/the-nature-and-consequences-noise-sensitivity-in-dogs&amp;psig=AOvVaw3oBskmku5tAPnxs1xO7EZu&amp;ust=1536160641154626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rtonAy6HdAhUjz4UKHZm6AnQQjRx6BAgBEAU&amp;url=https://temporarytattoos.com/glitter-traditional-smiley-face&amp;psig=AOvVaw0ujEQ7un7Ez4pB5NH_qi9x&amp;ust=153615874219357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nl/url?sa=i&amp;rct=j&amp;q=&amp;esrc=s&amp;source=images&amp;cd=&amp;cad=rja&amp;uact=8&amp;ved=2ahUKEwic6byqlabdAhUPVhoKHRanAMUQjRx6BAgBEAU&amp;url=https://www.pinterest.ph/pin/64105994666428326/&amp;psig=AOvVaw2Lcp04AA3Fawv3U-RlJpjC&amp;ust=15363159913916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nl/url?sa=i&amp;rct=j&amp;q=&amp;esrc=s&amp;source=images&amp;cd=&amp;cad=rja&amp;uact=8&amp;ved=2ahUKEwic6byqlabdAhUPVhoKHRanAMUQjRx6BAgBEAU&amp;url=https://www.pinterest.ph/pin/64105994666428326/&amp;psig=AOvVaw2Lcp04AA3Fawv3U-RlJpjC&amp;ust=15363159913916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Z1OndhqbdAhXOxYUKHWTCD18QjRx6BAgBEAU&amp;url=https://www.pcl-online.com/plastic-funnel-687-p.asp&amp;psig=AOvVaw393mn2ZJGCL-9oZ-b1ouuH&amp;ust=1536312102020669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Z1OndhqbdAhXOxYUKHWTCD18QjRx6BAgBEAU&amp;url=https://www.pcl-online.com/plastic-funnel-687-p.asp&amp;psig=AOvVaw393mn2ZJGCL-9oZ-b1ouuH&amp;ust=1536312102020669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Z1OndhqbdAhXOxYUKHWTCD18QjRx6BAgBEAU&amp;url=https://www.pcl-online.com/plastic-funnel-687-p.asp&amp;psig=AOvVaw393mn2ZJGCL-9oZ-b1ouuH&amp;ust=1536312102020669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Z1OndhqbdAhXOxYUKHWTCD18QjRx6BAgBEAU&amp;url=https://www.pcl-online.com/plastic-funnel-687-p.asp&amp;psig=AOvVaw393mn2ZJGCL-9oZ-b1ouuH&amp;ust=1536312102020669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c-43fu6HdAhUMmRoKHW55CzwQjRx6BAgBEAU&amp;url=https://www.pinterest.com/pin/381539399673141251/&amp;psig=AOvVaw1QARSGK6fw-UoDQ_KUBuwr&amp;ust=153615450871719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nl/url?sa=i&amp;rct=j&amp;q=&amp;esrc=s&amp;source=images&amp;cd=&amp;cad=rja&amp;uact=8&amp;ved=2ahUKEwiI5eWk0KHdAhVEXBoKHeWLArsQjRx6BAgBEAU&amp;url=https://melbournepsychooncology.com.au/overview/&amp;psig=AOvVaw3GUyM0KIiLUjwKHbtt9cwy&amp;ust=1536159945668385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amstar.ca/Amstar_Checklist.php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gdt.gradepro.org/app/handbook/handbook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gdt.gradepro.org/app/handbook/handbook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rtonAy6HdAhUjz4UKHZm6AnQQjRx6BAgBEAU&amp;url=https://temporarytattoos.com/glitter-traditional-smiley-face&amp;psig=AOvVaw0ujEQ7un7Ez4pB5NH_qi9x&amp;ust=153615874219357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mc.nl/research/kemta/masterclasses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nl/url?sa=i&amp;rct=j&amp;q=&amp;esrc=s&amp;source=images&amp;cd=&amp;cad=rja&amp;uact=8&amp;ved=2ahUKEwig3L6Wz6HdAhVKyhoKHVDPDyQQjRx6BAgBEAU&amp;url=https://sites.google.com/a/roundrockisd.org/tracy-stephens/new-horizons&amp;psig=AOvVaw0x3cB4askwyXd0Tg1Dp23B&amp;ust=153615971854927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nl/url?sa=i&amp;rct=j&amp;q=&amp;esrc=s&amp;source=images&amp;cd=&amp;cad=rja&amp;uact=8&amp;ved=2ahUKEwig3L6Wz6HdAhVKyhoKHVDPDyQQjRx6BAgBEAU&amp;url=https://sites.google.com/a/roundrockisd.org/tracy-stephens/new-horizons&amp;psig=AOvVaw0x3cB4askwyXd0Tg1Dp23B&amp;ust=153615971854927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u="sng" noProof="0" dirty="0">
                <a:solidFill>
                  <a:srgbClr val="C00000"/>
                </a:solidFill>
              </a:rPr>
              <a:t/>
            </a:r>
            <a:br>
              <a:rPr lang="en-US" u="sng" noProof="0" dirty="0">
                <a:solidFill>
                  <a:srgbClr val="C00000"/>
                </a:solidFill>
              </a:rPr>
            </a:br>
            <a:r>
              <a:rPr lang="en-US" sz="4900" b="1" dirty="0">
                <a:solidFill>
                  <a:schemeClr val="accent1"/>
                </a:solidFill>
              </a:rPr>
              <a:t>Systematic Literature Review</a:t>
            </a:r>
            <a:br>
              <a:rPr lang="en-US" sz="4900" b="1" dirty="0">
                <a:solidFill>
                  <a:schemeClr val="accent1"/>
                </a:solidFill>
              </a:rPr>
            </a:br>
            <a:r>
              <a:rPr lang="en-US" sz="4900" b="1" dirty="0">
                <a:solidFill>
                  <a:schemeClr val="accent1"/>
                </a:solidFill>
              </a:rPr>
              <a:t>Meta-Analysis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27085" y="5733256"/>
            <a:ext cx="4758153" cy="864096"/>
          </a:xfrm>
        </p:spPr>
        <p:txBody>
          <a:bodyPr/>
          <a:lstStyle/>
          <a:p>
            <a:r>
              <a:rPr lang="en-US" b="1" noProof="0" dirty="0"/>
              <a:t>Andrea </a:t>
            </a:r>
            <a:r>
              <a:rPr lang="en-US" b="1" noProof="0" dirty="0" err="1"/>
              <a:t>Peeters</a:t>
            </a:r>
            <a:endParaRPr lang="en-US" b="1" noProof="0" dirty="0"/>
          </a:p>
        </p:txBody>
      </p:sp>
      <p:pic>
        <p:nvPicPr>
          <p:cNvPr id="4" name="Afbeelding 3" descr="Afbeeldingsresultaat voor mumc maastricht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" y="5662408"/>
            <a:ext cx="3503939" cy="723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sresultaat voor scientific journals">
            <a:hlinkClick r:id="rId4" tgtFrame="&quot;_blank&quot;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84191"/>
            <a:ext cx="2523744" cy="16733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323528" y="5040391"/>
            <a:ext cx="1388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chemeClr val="accent1"/>
                </a:solidFill>
              </a:rPr>
              <a:t>KEMTA</a:t>
            </a:r>
            <a:endParaRPr lang="nl-NL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7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Design review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noProof="0" dirty="0">
                <a:solidFill>
                  <a:srgbClr val="FF0000"/>
                </a:solidFill>
              </a:rPr>
              <a:t>Explicit research question (PICOT)</a:t>
            </a:r>
          </a:p>
          <a:p>
            <a:pPr marL="0" indent="0">
              <a:buNone/>
            </a:pPr>
            <a:endParaRPr lang="en-US" sz="3000" noProof="0" dirty="0"/>
          </a:p>
          <a:p>
            <a:pPr marL="0" indent="0">
              <a:buNone/>
            </a:pPr>
            <a:r>
              <a:rPr lang="en-US" sz="3000" noProof="0" dirty="0"/>
              <a:t>P = patient</a:t>
            </a:r>
          </a:p>
          <a:p>
            <a:pPr marL="0" indent="0">
              <a:buNone/>
            </a:pPr>
            <a:r>
              <a:rPr lang="en-US" sz="3000" noProof="0" dirty="0"/>
              <a:t>I =  intervention</a:t>
            </a:r>
          </a:p>
          <a:p>
            <a:pPr marL="0" indent="0">
              <a:buNone/>
            </a:pPr>
            <a:r>
              <a:rPr lang="en-US" sz="3000" noProof="0" dirty="0"/>
              <a:t>C = control</a:t>
            </a:r>
          </a:p>
          <a:p>
            <a:pPr marL="0" indent="0">
              <a:buNone/>
            </a:pPr>
            <a:r>
              <a:rPr lang="en-US" sz="3000" noProof="0" dirty="0"/>
              <a:t>O = outcome</a:t>
            </a:r>
          </a:p>
          <a:p>
            <a:pPr marL="0" indent="0">
              <a:buNone/>
            </a:pPr>
            <a:r>
              <a:rPr lang="en-US" sz="3000" noProof="0" dirty="0"/>
              <a:t>T = time </a:t>
            </a:r>
          </a:p>
          <a:p>
            <a:pPr marL="0" indent="0">
              <a:buNone/>
            </a:pPr>
            <a:endParaRPr lang="en-US" noProof="0" dirty="0"/>
          </a:p>
          <a:p>
            <a:endParaRPr lang="en-US" noProof="0" dirty="0"/>
          </a:p>
        </p:txBody>
      </p:sp>
      <p:sp>
        <p:nvSpPr>
          <p:cNvPr id="4" name="Tekstvak 3"/>
          <p:cNvSpPr txBox="1"/>
          <p:nvPr/>
        </p:nvSpPr>
        <p:spPr>
          <a:xfrm>
            <a:off x="3059832" y="4828001"/>
            <a:ext cx="4718921" cy="1477328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What is the impact of (I) on (O) compared to (C)</a:t>
            </a:r>
          </a:p>
          <a:p>
            <a:endParaRPr lang="en-US" dirty="0"/>
          </a:p>
          <a:p>
            <a:r>
              <a:rPr lang="en-US" dirty="0"/>
              <a:t>within a certain time period (T) in patients with  </a:t>
            </a:r>
          </a:p>
          <a:p>
            <a:endParaRPr lang="en-US" dirty="0"/>
          </a:p>
          <a:p>
            <a:r>
              <a:rPr lang="en-US" dirty="0"/>
              <a:t>the following characteristics/disease (P)?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987824" y="4427820"/>
            <a:ext cx="327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– intervention research:</a:t>
            </a:r>
          </a:p>
        </p:txBody>
      </p:sp>
    </p:spTree>
    <p:extLst>
      <p:ext uri="{BB962C8B-B14F-4D97-AF65-F5344CB8AC3E}">
        <p14:creationId xmlns:p14="http://schemas.microsoft.com/office/powerpoint/2010/main" val="280158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Design review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noProof="0" dirty="0">
                <a:solidFill>
                  <a:srgbClr val="FF0000"/>
                </a:solidFill>
              </a:rPr>
              <a:t>2. Search in online databases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noProof="0" dirty="0"/>
              <a:t>Medline, </a:t>
            </a:r>
            <a:r>
              <a:rPr lang="en-US" noProof="0" dirty="0" err="1"/>
              <a:t>Embase</a:t>
            </a:r>
            <a:r>
              <a:rPr lang="en-US" noProof="0" dirty="0"/>
              <a:t>, Cochrane…..plus references from identified articles (snowball effect)</a:t>
            </a:r>
          </a:p>
          <a:p>
            <a:endParaRPr lang="en-US" noProof="0" dirty="0"/>
          </a:p>
          <a:p>
            <a:r>
              <a:rPr lang="en-US" noProof="0" dirty="0"/>
              <a:t>Search has to be reproducible (search-terms, time period)</a:t>
            </a:r>
          </a:p>
          <a:p>
            <a:endParaRPr lang="en-US" noProof="0" dirty="0"/>
          </a:p>
          <a:p>
            <a:r>
              <a:rPr lang="en-US" dirty="0"/>
              <a:t>Indication of publication bias -&gt; </a:t>
            </a:r>
            <a:r>
              <a:rPr lang="en-US" noProof="0" dirty="0"/>
              <a:t>Funnel plot</a:t>
            </a:r>
          </a:p>
          <a:p>
            <a:endParaRPr lang="en-US" noProof="0" dirty="0"/>
          </a:p>
          <a:p>
            <a:pPr marL="0" indent="0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093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Databases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Electronic databases of scientific publications</a:t>
            </a:r>
            <a:br>
              <a:rPr lang="en-US" dirty="0"/>
            </a:br>
            <a:endParaRPr lang="en-US" dirty="0"/>
          </a:p>
          <a:p>
            <a:r>
              <a:rPr lang="en-US" sz="3600" dirty="0">
                <a:solidFill>
                  <a:srgbClr val="FF0000"/>
                </a:solidFill>
              </a:rPr>
              <a:t>Medline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biomedical literature</a:t>
            </a:r>
            <a:br>
              <a:rPr lang="en-US" dirty="0"/>
            </a:br>
            <a:endParaRPr lang="en-US" dirty="0"/>
          </a:p>
          <a:p>
            <a:r>
              <a:rPr lang="en-US" sz="3600" dirty="0" err="1">
                <a:solidFill>
                  <a:srgbClr val="FF0000"/>
                </a:solidFill>
              </a:rPr>
              <a:t>Embase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additional focus on drugs and pharmacology</a:t>
            </a:r>
            <a:br>
              <a:rPr lang="en-US" dirty="0"/>
            </a:br>
            <a:endParaRPr lang="en-US" dirty="0"/>
          </a:p>
          <a:p>
            <a:r>
              <a:rPr lang="en-US" sz="3600" dirty="0">
                <a:solidFill>
                  <a:srgbClr val="FF0000"/>
                </a:solidFill>
              </a:rPr>
              <a:t>Cochrane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systematic reviews</a:t>
            </a:r>
            <a:br>
              <a:rPr lang="en-US" dirty="0"/>
            </a:br>
            <a:endParaRPr lang="en-US" dirty="0"/>
          </a:p>
          <a:p>
            <a:r>
              <a:rPr lang="en-US" sz="3600" dirty="0">
                <a:solidFill>
                  <a:srgbClr val="FF0000"/>
                </a:solidFill>
              </a:rPr>
              <a:t>…….</a:t>
            </a:r>
          </a:p>
        </p:txBody>
      </p:sp>
      <p:pic>
        <p:nvPicPr>
          <p:cNvPr id="5" name="Afbeelding 4" descr="Gerelateerde afbeeldi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54745"/>
            <a:ext cx="2671763" cy="1772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42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/>
          <p:nvPr/>
        </p:nvPicPr>
        <p:blipFill rotWithShape="1">
          <a:blip r:embed="rId2"/>
          <a:srcRect l="8683" t="29304" r="11576" b="15109"/>
          <a:stretch/>
        </p:blipFill>
        <p:spPr bwMode="auto">
          <a:xfrm>
            <a:off x="381816" y="1556792"/>
            <a:ext cx="8263720" cy="4608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al 2"/>
          <p:cNvSpPr/>
          <p:nvPr/>
        </p:nvSpPr>
        <p:spPr>
          <a:xfrm>
            <a:off x="3203847" y="2114852"/>
            <a:ext cx="2708061" cy="385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Databases</a:t>
            </a:r>
          </a:p>
        </p:txBody>
      </p:sp>
    </p:spTree>
    <p:extLst>
      <p:ext uri="{BB962C8B-B14F-4D97-AF65-F5344CB8AC3E}">
        <p14:creationId xmlns:p14="http://schemas.microsoft.com/office/powerpoint/2010/main" val="131287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Interface/search engines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PubMed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search in Medline (primarily)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Ovid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search in Medline, </a:t>
            </a:r>
            <a:r>
              <a:rPr lang="en-US" dirty="0" err="1"/>
              <a:t>Embase</a:t>
            </a:r>
            <a:r>
              <a:rPr lang="en-US" dirty="0"/>
              <a:t>, Cochrane, etc.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-&gt; slightly different results by searching in the    </a:t>
            </a:r>
            <a:br>
              <a:rPr lang="en-US" dirty="0"/>
            </a:br>
            <a:r>
              <a:rPr lang="en-US" dirty="0"/>
              <a:t>       Medline database via these interfaces -&gt; </a:t>
            </a:r>
            <a:br>
              <a:rPr lang="en-US" dirty="0"/>
            </a:br>
            <a:r>
              <a:rPr lang="en-US" dirty="0"/>
              <a:t>       more papers via PubMed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7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>
                <a:solidFill>
                  <a:schemeClr val="accent1"/>
                </a:solidFill>
              </a:rPr>
              <a:t>PubMed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300" dirty="0">
                <a:solidFill>
                  <a:srgbClr val="FF0000"/>
                </a:solidFill>
              </a:rPr>
              <a:t>PubMed</a:t>
            </a:r>
            <a:r>
              <a:rPr lang="en-US" sz="5100" dirty="0"/>
              <a:t> </a:t>
            </a:r>
            <a:r>
              <a:rPr lang="en-US" sz="4300" dirty="0"/>
              <a:t>covers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Medline articles + </a:t>
            </a:r>
            <a:r>
              <a:rPr lang="en-US" dirty="0" err="1"/>
              <a:t>PubMedCentral</a:t>
            </a:r>
            <a:r>
              <a:rPr lang="en-US" dirty="0"/>
              <a:t> papers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a. articles “ahead of print”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b. articles “in process”- prior to being indexed with </a:t>
            </a:r>
            <a:r>
              <a:rPr lang="en-US" dirty="0" err="1"/>
              <a:t>MeSH</a:t>
            </a:r>
            <a:r>
              <a:rPr lang="en-US" dirty="0"/>
              <a:t> term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c. full text articles deposited to promote open access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5" name="Rechte verbindingslijn met pijl 4"/>
          <p:cNvCxnSpPr/>
          <p:nvPr/>
        </p:nvCxnSpPr>
        <p:spPr>
          <a:xfrm flipH="1">
            <a:off x="2915816" y="2636912"/>
            <a:ext cx="1188132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https://www.logolynx.com/images/logolynx/aa/aa41a6378393c2c8efd99e6f5a9043e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37471"/>
            <a:ext cx="3715322" cy="1515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47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>
                <a:solidFill>
                  <a:schemeClr val="accent1"/>
                </a:solidFill>
              </a:rPr>
              <a:t>PubMed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err="1">
                <a:solidFill>
                  <a:srgbClr val="FF0000"/>
                </a:solidFill>
              </a:rPr>
              <a:t>MeSH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/>
              <a:t>(Medical Subject Headings) is the NLM controlled vocabulary thesaurus used for indexing articles for </a:t>
            </a:r>
            <a:r>
              <a:rPr lang="en-US" i="1" dirty="0"/>
              <a:t>PubMed</a:t>
            </a:r>
            <a:br>
              <a:rPr lang="en-US" i="1" dirty="0"/>
            </a:br>
            <a:endParaRPr lang="en-US" i="1" dirty="0"/>
          </a:p>
          <a:p>
            <a:r>
              <a:rPr lang="en-US" sz="3000" dirty="0">
                <a:solidFill>
                  <a:srgbClr val="FF0000"/>
                </a:solidFill>
              </a:rPr>
              <a:t>Free text </a:t>
            </a:r>
            <a:br>
              <a:rPr lang="en-US" sz="3000" dirty="0">
                <a:solidFill>
                  <a:srgbClr val="FF0000"/>
                </a:solidFill>
              </a:rPr>
            </a:br>
            <a:r>
              <a:rPr lang="en-US" dirty="0"/>
              <a:t>keywords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7483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2521706" y="476672"/>
            <a:ext cx="3422219" cy="9541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Identify potentially relevant citations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from searching electronic databases and </a:t>
            </a:r>
            <a:br>
              <a:rPr lang="en-US" sz="1400" dirty="0"/>
            </a:br>
            <a:r>
              <a:rPr lang="en-US" sz="1400" dirty="0"/>
              <a:t>hand searching of other appropriate sources</a:t>
            </a:r>
            <a:br>
              <a:rPr lang="en-US" sz="1400" dirty="0"/>
            </a:br>
            <a:r>
              <a:rPr lang="en-US" sz="1400" dirty="0"/>
              <a:t>(n = #)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29709" y="1556792"/>
            <a:ext cx="2208746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Exclude irrelevant citations</a:t>
            </a:r>
          </a:p>
          <a:p>
            <a:pPr algn="ctr"/>
            <a:r>
              <a:rPr lang="en-US" sz="1400" dirty="0"/>
              <a:t>after screening all titles and</a:t>
            </a:r>
          </a:p>
          <a:p>
            <a:pPr algn="ctr"/>
            <a:r>
              <a:rPr lang="en-US" sz="1400" dirty="0"/>
              <a:t>abstracts</a:t>
            </a:r>
          </a:p>
          <a:p>
            <a:pPr algn="ctr"/>
            <a:r>
              <a:rPr lang="en-US" sz="1400" dirty="0"/>
              <a:t>(n = #)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860243" y="2650229"/>
            <a:ext cx="4745145" cy="9541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Retrieve hard copies of all potentially relevant citations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identified through the above searches + contact with experts, </a:t>
            </a:r>
          </a:p>
          <a:p>
            <a:pPr algn="ctr"/>
            <a:r>
              <a:rPr lang="en-US" sz="1400" dirty="0"/>
              <a:t>going through reference lists and other sources</a:t>
            </a:r>
            <a:br>
              <a:rPr lang="en-US" sz="1400" dirty="0"/>
            </a:br>
            <a:r>
              <a:rPr lang="en-US" sz="1400" dirty="0"/>
              <a:t>(n = #)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85568" y="3838513"/>
            <a:ext cx="211596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Exclude irrelevant studies</a:t>
            </a:r>
          </a:p>
          <a:p>
            <a:pPr algn="ctr"/>
            <a:r>
              <a:rPr lang="en-US" sz="1400" dirty="0"/>
              <a:t>after detailed assessment </a:t>
            </a:r>
          </a:p>
          <a:p>
            <a:pPr algn="ctr"/>
            <a:r>
              <a:rPr lang="en-US" sz="1400" dirty="0"/>
              <a:t>of full text</a:t>
            </a:r>
          </a:p>
          <a:p>
            <a:pPr algn="ctr"/>
            <a:r>
              <a:rPr lang="en-US" sz="1400" dirty="0"/>
              <a:t>(n = #)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804893" y="5040117"/>
            <a:ext cx="285584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Include studies in systematic review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(n = #)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85568" y="5980638"/>
            <a:ext cx="833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accurate Flow Diagrams see: Preferred Reporting Items for Systematic Reviews and </a:t>
            </a:r>
            <a:br>
              <a:rPr lang="en-US" dirty="0"/>
            </a:br>
            <a:r>
              <a:rPr lang="en-US" dirty="0"/>
              <a:t>Meta-Analyses (PRISMA) (</a:t>
            </a:r>
            <a:r>
              <a:rPr lang="en-US" dirty="0">
                <a:hlinkClick r:id="rId2"/>
              </a:rPr>
              <a:t>PRISMA (prisma-statement.org)</a:t>
            </a:r>
            <a:r>
              <a:rPr lang="en-US" dirty="0"/>
              <a:t>) </a:t>
            </a:r>
          </a:p>
        </p:txBody>
      </p:sp>
      <p:cxnSp>
        <p:nvCxnSpPr>
          <p:cNvPr id="22" name="Rechte verbindingslijn met pijl 21"/>
          <p:cNvCxnSpPr>
            <a:stCxn id="8" idx="2"/>
          </p:cNvCxnSpPr>
          <p:nvPr/>
        </p:nvCxnSpPr>
        <p:spPr>
          <a:xfrm>
            <a:off x="4232816" y="1430779"/>
            <a:ext cx="0" cy="120613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>
            <a:stCxn id="11" idx="2"/>
          </p:cNvCxnSpPr>
          <p:nvPr/>
        </p:nvCxnSpPr>
        <p:spPr>
          <a:xfrm>
            <a:off x="4232816" y="3604336"/>
            <a:ext cx="1" cy="14490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>
            <a:endCxn id="10" idx="3"/>
          </p:cNvCxnSpPr>
          <p:nvPr/>
        </p:nvCxnSpPr>
        <p:spPr>
          <a:xfrm flipH="1">
            <a:off x="2738455" y="2033845"/>
            <a:ext cx="1494359" cy="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 flipH="1">
            <a:off x="2689366" y="4315567"/>
            <a:ext cx="1552326" cy="1097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7164288" y="238448"/>
            <a:ext cx="14398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Flow </a:t>
            </a:r>
            <a:br>
              <a:rPr lang="nl-NL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nl-NL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40381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072" y="274638"/>
            <a:ext cx="8229600" cy="1143000"/>
          </a:xfrm>
        </p:spPr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Design review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>
                <a:solidFill>
                  <a:srgbClr val="FF0000"/>
                </a:solidFill>
              </a:rPr>
              <a:t>3.</a:t>
            </a:r>
            <a:r>
              <a:rPr lang="en-US" noProof="0" dirty="0"/>
              <a:t> </a:t>
            </a:r>
            <a:r>
              <a:rPr lang="en-US" noProof="0" dirty="0">
                <a:solidFill>
                  <a:srgbClr val="FF0000"/>
                </a:solidFill>
              </a:rPr>
              <a:t>Selection of studies according </a:t>
            </a:r>
            <a:br>
              <a:rPr lang="en-US" noProof="0" dirty="0">
                <a:solidFill>
                  <a:srgbClr val="FF0000"/>
                </a:solidFill>
              </a:rPr>
            </a:br>
            <a:r>
              <a:rPr lang="en-US" noProof="0" dirty="0">
                <a:solidFill>
                  <a:srgbClr val="FF0000"/>
                </a:solidFill>
              </a:rPr>
              <a:t>    to in- and exclusion criteria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sz="3000" noProof="0" dirty="0"/>
              <a:t>≥ 2 reviewers independently</a:t>
            </a:r>
            <a:br>
              <a:rPr lang="en-US" sz="3000" noProof="0" dirty="0"/>
            </a:br>
            <a:endParaRPr lang="en-US" sz="3000" noProof="0" dirty="0"/>
          </a:p>
          <a:p>
            <a:r>
              <a:rPr lang="en-US" sz="2800" noProof="0" dirty="0"/>
              <a:t>Preferably</a:t>
            </a:r>
            <a:r>
              <a:rPr lang="en-US" sz="3000" noProof="0" dirty="0"/>
              <a:t> no language restriction 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sz="2000" noProof="0" dirty="0"/>
              <a:t>    Criteria: content (PICOT), type of study, etc.</a:t>
            </a:r>
          </a:p>
        </p:txBody>
      </p:sp>
      <p:pic>
        <p:nvPicPr>
          <p:cNvPr id="4" name="Afbeelding 3" descr="Gerelateerde afbeeldi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05959"/>
            <a:ext cx="328136" cy="32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6" y="116632"/>
            <a:ext cx="2804541" cy="65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90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Design review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>
                <a:solidFill>
                  <a:srgbClr val="FF0000"/>
                </a:solidFill>
              </a:rPr>
              <a:t>4. Assessment of the methodological quality </a:t>
            </a:r>
            <a:br>
              <a:rPr lang="en-US" noProof="0" dirty="0">
                <a:solidFill>
                  <a:srgbClr val="FF0000"/>
                </a:solidFill>
              </a:rPr>
            </a:br>
            <a:r>
              <a:rPr lang="en-US" noProof="0" dirty="0">
                <a:solidFill>
                  <a:srgbClr val="FF0000"/>
                </a:solidFill>
              </a:rPr>
              <a:t>    of the studies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sz="3000" noProof="0" dirty="0"/>
              <a:t>≥ 2 reviewers independently of each other</a:t>
            </a:r>
          </a:p>
          <a:p>
            <a:pPr marL="0" indent="0">
              <a:buNone/>
            </a:pPr>
            <a:endParaRPr lang="en-US" sz="3000" noProof="0" dirty="0"/>
          </a:p>
          <a:p>
            <a:r>
              <a:rPr lang="en-US" sz="3000" noProof="0" dirty="0"/>
              <a:t>Validated </a:t>
            </a:r>
            <a:r>
              <a:rPr lang="nl-NL" sz="3000" dirty="0"/>
              <a:t>checklists (</a:t>
            </a:r>
            <a:r>
              <a:rPr lang="nl-NL" sz="3000" dirty="0" err="1"/>
              <a:t>specific</a:t>
            </a:r>
            <a:r>
              <a:rPr lang="nl-NL" sz="3000" dirty="0"/>
              <a:t> checklists </a:t>
            </a:r>
            <a:r>
              <a:rPr lang="nl-NL" sz="3000" dirty="0" err="1"/>
              <a:t>depending</a:t>
            </a:r>
            <a:r>
              <a:rPr lang="nl-NL" sz="3000" dirty="0"/>
              <a:t> on the design of the </a:t>
            </a:r>
            <a:r>
              <a:rPr lang="nl-NL" sz="3000" dirty="0" err="1"/>
              <a:t>included</a:t>
            </a:r>
            <a:r>
              <a:rPr lang="nl-NL" sz="3000" dirty="0"/>
              <a:t> studies)</a:t>
            </a:r>
            <a:br>
              <a:rPr lang="nl-NL" sz="3000" dirty="0"/>
            </a:br>
            <a:endParaRPr lang="en-US" sz="3000" noProof="0" dirty="0"/>
          </a:p>
          <a:p>
            <a:pPr marL="0" indent="0">
              <a:buNone/>
            </a:pPr>
            <a:endParaRPr lang="en-US" sz="3000" noProof="0" dirty="0"/>
          </a:p>
        </p:txBody>
      </p:sp>
    </p:spTree>
    <p:extLst>
      <p:ext uri="{BB962C8B-B14F-4D97-AF65-F5344CB8AC3E}">
        <p14:creationId xmlns:p14="http://schemas.microsoft.com/office/powerpoint/2010/main" val="263099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Why do we do it?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984" t="12498" r="6984" b="12498"/>
          <a:stretch/>
        </p:blipFill>
        <p:spPr>
          <a:xfrm>
            <a:off x="827584" y="1268760"/>
            <a:ext cx="7390528" cy="469329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44736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42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Tools to assess quality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5500" u="sng" dirty="0"/>
              <a:t>RCT’s</a:t>
            </a:r>
            <a:r>
              <a:rPr lang="en-US" sz="5500" dirty="0"/>
              <a:t/>
            </a:r>
            <a:br>
              <a:rPr lang="en-US" sz="5500" dirty="0"/>
            </a:br>
            <a:r>
              <a:rPr lang="en-US" sz="5500" dirty="0"/>
              <a:t/>
            </a:r>
            <a:br>
              <a:rPr lang="en-US" sz="5500" dirty="0"/>
            </a:br>
            <a:r>
              <a:rPr lang="en-US" sz="5500" dirty="0">
                <a:solidFill>
                  <a:srgbClr val="C00000"/>
                </a:solidFill>
              </a:rPr>
              <a:t>Cochrane Risk of Bias</a:t>
            </a:r>
            <a:r>
              <a:rPr lang="en-US" sz="5500" dirty="0"/>
              <a:t> tool </a:t>
            </a:r>
            <a:r>
              <a:rPr lang="en-US" sz="5500" dirty="0" err="1"/>
              <a:t>voor</a:t>
            </a:r>
            <a:r>
              <a:rPr lang="en-US" sz="5500" dirty="0"/>
              <a:t> RCT’s</a:t>
            </a:r>
            <a:br>
              <a:rPr lang="en-US" sz="5500" dirty="0"/>
            </a:br>
            <a:r>
              <a:rPr lang="en-US" sz="5500" dirty="0" err="1">
                <a:solidFill>
                  <a:srgbClr val="C00000"/>
                </a:solidFill>
              </a:rPr>
              <a:t>RoB</a:t>
            </a:r>
            <a:r>
              <a:rPr lang="en-US" sz="5500" dirty="0">
                <a:solidFill>
                  <a:srgbClr val="C00000"/>
                </a:solidFill>
              </a:rPr>
              <a:t> 2</a:t>
            </a:r>
            <a:r>
              <a:rPr lang="en-US" sz="5500" dirty="0"/>
              <a:t>: A revised Cochrane risk-of-bias tool for randomized trials</a:t>
            </a:r>
            <a:br>
              <a:rPr lang="en-US" sz="5500" dirty="0"/>
            </a:br>
            <a:r>
              <a:rPr lang="en-US" sz="5500" dirty="0"/>
              <a:t>(</a:t>
            </a:r>
            <a:r>
              <a:rPr lang="en-US" sz="5500" dirty="0" err="1">
                <a:hlinkClick r:id="rId2"/>
              </a:rPr>
              <a:t>RoB</a:t>
            </a:r>
            <a:r>
              <a:rPr lang="en-US" sz="5500" dirty="0">
                <a:hlinkClick r:id="rId2"/>
              </a:rPr>
              <a:t> 2: A revised Cochrane risk-of-bias tool for randomized trials | Cochrane Bias</a:t>
            </a:r>
            <a:r>
              <a:rPr lang="en-US" sz="5500" dirty="0"/>
              <a:t>)</a:t>
            </a:r>
            <a:br>
              <a:rPr lang="en-US" sz="5500" dirty="0"/>
            </a:br>
            <a:r>
              <a:rPr lang="en-US" sz="5500" dirty="0"/>
              <a:t/>
            </a:r>
            <a:br>
              <a:rPr lang="en-US" sz="5500" dirty="0"/>
            </a:br>
            <a:endParaRPr lang="en-US" sz="5500" dirty="0"/>
          </a:p>
          <a:p>
            <a:r>
              <a:rPr lang="en-US" sz="5500" u="sng" dirty="0"/>
              <a:t>Non-randomized studies</a:t>
            </a:r>
            <a:r>
              <a:rPr lang="en-US" sz="5500" dirty="0"/>
              <a:t/>
            </a:r>
            <a:br>
              <a:rPr lang="en-US" sz="5500" dirty="0"/>
            </a:br>
            <a:r>
              <a:rPr lang="en-US" sz="5500" dirty="0"/>
              <a:t/>
            </a:r>
            <a:br>
              <a:rPr lang="en-US" sz="5500" dirty="0"/>
            </a:br>
            <a:r>
              <a:rPr lang="en-US" sz="5500" dirty="0">
                <a:solidFill>
                  <a:srgbClr val="C00000"/>
                </a:solidFill>
              </a:rPr>
              <a:t>ROBINS-I tool </a:t>
            </a:r>
            <a:r>
              <a:rPr lang="en-US" sz="5500" dirty="0"/>
              <a:t>(</a:t>
            </a:r>
            <a:r>
              <a:rPr lang="en-US" sz="5500" dirty="0">
                <a:hlinkClick r:id="rId3"/>
              </a:rPr>
              <a:t>ROBINS-I | Cochrane Bias</a:t>
            </a:r>
            <a:r>
              <a:rPr lang="en-US" sz="5500" dirty="0"/>
              <a:t>)</a:t>
            </a:r>
            <a:br>
              <a:rPr lang="en-US" sz="5500" dirty="0"/>
            </a:br>
            <a:endParaRPr lang="en-US" sz="5500" dirty="0">
              <a:solidFill>
                <a:schemeClr val="accent1"/>
              </a:solidFill>
            </a:endParaRPr>
          </a:p>
          <a:p>
            <a:endParaRPr lang="en-US" sz="5500" dirty="0">
              <a:solidFill>
                <a:schemeClr val="accent1"/>
              </a:solidFill>
            </a:endParaRPr>
          </a:p>
          <a:p>
            <a:r>
              <a:rPr lang="en-US" sz="5500" u="sng" dirty="0"/>
              <a:t>Diagnostic studies</a:t>
            </a:r>
            <a:r>
              <a:rPr lang="en-US" sz="5500" dirty="0"/>
              <a:t/>
            </a:r>
            <a:br>
              <a:rPr lang="en-US" sz="5500" dirty="0"/>
            </a:br>
            <a:r>
              <a:rPr lang="en-US" sz="5500" dirty="0"/>
              <a:t/>
            </a:r>
            <a:br>
              <a:rPr lang="en-US" sz="5500" dirty="0"/>
            </a:br>
            <a:r>
              <a:rPr lang="en-US" sz="5500" dirty="0">
                <a:solidFill>
                  <a:srgbClr val="C00000"/>
                </a:solidFill>
              </a:rPr>
              <a:t>QUADAS-2</a:t>
            </a:r>
            <a:r>
              <a:rPr lang="en-US" sz="5500" dirty="0"/>
              <a:t> tool for quality assessment of diagnostic accuracy studies</a:t>
            </a:r>
            <a:br>
              <a:rPr lang="en-US" sz="5500" dirty="0"/>
            </a:br>
            <a:r>
              <a:rPr lang="en-US" sz="5500" dirty="0"/>
              <a:t>(</a:t>
            </a:r>
            <a:r>
              <a:rPr lang="en-US" sz="5500" dirty="0">
                <a:hlinkClick r:id="rId4"/>
              </a:rPr>
              <a:t>QUADAS | Bristol Medical School: Population Health Sciences | University of Bristol</a:t>
            </a:r>
            <a:r>
              <a:rPr lang="en-US" sz="5500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6807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>
                <a:solidFill>
                  <a:schemeClr val="accent1"/>
                </a:solidFill>
              </a:rPr>
              <a:t>Cochrane Collaboration’s tool for assessing risk of bias</a:t>
            </a:r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960969"/>
            <a:ext cx="5772150" cy="2676525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4"/>
          <a:stretch>
            <a:fillRect/>
          </a:stretch>
        </p:blipFill>
        <p:spPr>
          <a:xfrm>
            <a:off x="6372200" y="1960969"/>
            <a:ext cx="2205990" cy="44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9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Design review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>
                <a:solidFill>
                  <a:srgbClr val="FF0000"/>
                </a:solidFill>
              </a:rPr>
              <a:t>5. Data extraction and presentation of results</a:t>
            </a:r>
          </a:p>
          <a:p>
            <a:pPr marL="0" indent="0">
              <a:buNone/>
            </a:pPr>
            <a:endParaRPr lang="en-US" noProof="0" dirty="0">
              <a:solidFill>
                <a:srgbClr val="FF0000"/>
              </a:solidFill>
            </a:endParaRPr>
          </a:p>
          <a:p>
            <a:r>
              <a:rPr lang="en-US" sz="3000" noProof="0" dirty="0"/>
              <a:t>≥ 2 reviewers independently of each other</a:t>
            </a:r>
          </a:p>
          <a:p>
            <a:pPr marL="0" indent="0">
              <a:buNone/>
            </a:pPr>
            <a:endParaRPr lang="en-US" sz="3000" noProof="0" dirty="0"/>
          </a:p>
          <a:p>
            <a:r>
              <a:rPr lang="en-US" sz="3000" noProof="0" dirty="0"/>
              <a:t>Template (e.g. in Excel) → all important data</a:t>
            </a:r>
          </a:p>
          <a:p>
            <a:pPr marL="0" indent="0">
              <a:buNone/>
            </a:pPr>
            <a:endParaRPr lang="en-US" sz="3000" noProof="0" dirty="0"/>
          </a:p>
          <a:p>
            <a:r>
              <a:rPr lang="en-US" sz="3000" noProof="0" dirty="0"/>
              <a:t>Per study per outcome a point estimate of the effect → RR, OR, mean difference (+ 95%CI)</a:t>
            </a:r>
          </a:p>
          <a:p>
            <a:endParaRPr lang="en-US" sz="3000" noProof="0" dirty="0"/>
          </a:p>
          <a:p>
            <a:pPr marL="0" indent="0">
              <a:buNone/>
            </a:pPr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1742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Design review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noProof="0" dirty="0">
                <a:solidFill>
                  <a:srgbClr val="FF0000"/>
                </a:solidFill>
              </a:rPr>
              <a:t>6. Pooling results (meta-analysis)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sz="3000" noProof="0" dirty="0"/>
              <a:t>Check if pooling possible</a:t>
            </a:r>
          </a:p>
          <a:p>
            <a:endParaRPr lang="en-US" sz="3000" noProof="0" dirty="0"/>
          </a:p>
          <a:p>
            <a:r>
              <a:rPr lang="en-US" sz="3000" noProof="0" dirty="0"/>
              <a:t>Choice of a statistical model </a:t>
            </a:r>
            <a:br>
              <a:rPr lang="en-US" sz="3000" noProof="0" dirty="0"/>
            </a:br>
            <a:r>
              <a:rPr lang="en-US" sz="3000" noProof="0" dirty="0"/>
              <a:t>(depending on  the presence of heterogeneity)</a:t>
            </a:r>
          </a:p>
          <a:p>
            <a:pPr marL="0" indent="0">
              <a:buNone/>
            </a:pPr>
            <a:endParaRPr lang="en-US" sz="3000" noProof="0" dirty="0"/>
          </a:p>
          <a:p>
            <a:r>
              <a:rPr lang="en-US" sz="3000" noProof="0" dirty="0"/>
              <a:t>Subgroup analysis, if applicable </a:t>
            </a:r>
            <a:br>
              <a:rPr lang="en-US" sz="3000" noProof="0" dirty="0"/>
            </a:br>
            <a:r>
              <a:rPr lang="en-US" sz="3000" noProof="0" dirty="0"/>
              <a:t>(planned in advance)</a:t>
            </a:r>
          </a:p>
          <a:p>
            <a:pPr marL="0" indent="0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1744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Design review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>
                <a:solidFill>
                  <a:srgbClr val="FF0000"/>
                </a:solidFill>
              </a:rPr>
              <a:t>7. Sensitivity analysis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sz="3000" noProof="0" dirty="0"/>
              <a:t>E.g. leaving out studies with low methodological quality</a:t>
            </a:r>
          </a:p>
          <a:p>
            <a:pPr marL="0" indent="0">
              <a:buNone/>
            </a:pPr>
            <a:r>
              <a:rPr lang="en-US" sz="3000" noProof="0" dirty="0"/>
              <a:t>   </a:t>
            </a:r>
          </a:p>
          <a:p>
            <a:pPr marL="0" indent="0">
              <a:buNone/>
            </a:pPr>
            <a:r>
              <a:rPr lang="en-US" sz="3000" noProof="0" dirty="0"/>
              <a:t>    → impact on the results?</a:t>
            </a:r>
            <a:endParaRPr lang="en-US" noProof="0" dirty="0"/>
          </a:p>
        </p:txBody>
      </p:sp>
      <p:pic>
        <p:nvPicPr>
          <p:cNvPr id="4" name="Afbeelding 3" descr="Afbeeldingsresultaat voor sensitivity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712750" cy="2597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506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Design review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>
                <a:solidFill>
                  <a:srgbClr val="FF0000"/>
                </a:solidFill>
              </a:rPr>
              <a:t>8. Conclusion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sz="3000" noProof="0" dirty="0"/>
              <a:t>The answer to the research question, </a:t>
            </a:r>
            <a:r>
              <a:rPr lang="en-US" sz="2800" noProof="0" dirty="0"/>
              <a:t>supported</a:t>
            </a:r>
            <a:r>
              <a:rPr lang="en-US" sz="3000" noProof="0" dirty="0"/>
              <a:t> by results</a:t>
            </a:r>
          </a:p>
          <a:p>
            <a:pPr marL="0" indent="0">
              <a:buNone/>
            </a:pPr>
            <a:endParaRPr lang="en-US" noProof="0" dirty="0"/>
          </a:p>
        </p:txBody>
      </p:sp>
      <p:pic>
        <p:nvPicPr>
          <p:cNvPr id="4" name="Afbeelding 3" descr="170 ideas de Snoopy para caratulas cuadernos | snoopy, imágenes de snoopy,  fondo de pantalla snoop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25913"/>
            <a:ext cx="2667000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6156176" y="5643189"/>
            <a:ext cx="1143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Done!</a:t>
            </a:r>
          </a:p>
        </p:txBody>
      </p:sp>
      <p:pic>
        <p:nvPicPr>
          <p:cNvPr id="6" name="Afbeelding 5" descr="Gerelateerde afbeeldi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38" y="5773876"/>
            <a:ext cx="328136" cy="328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252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Meta-Analysis</a:t>
            </a:r>
            <a:br>
              <a:rPr lang="en-US" sz="6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6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Quantitative synthesis</a:t>
            </a:r>
            <a:br>
              <a:rPr lang="en-US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Pooling</a:t>
            </a:r>
          </a:p>
        </p:txBody>
      </p:sp>
    </p:spTree>
    <p:extLst>
      <p:ext uri="{BB962C8B-B14F-4D97-AF65-F5344CB8AC3E}">
        <p14:creationId xmlns:p14="http://schemas.microsoft.com/office/powerpoint/2010/main" val="1316166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solidFill>
                  <a:schemeClr val="accent1"/>
                </a:solidFill>
              </a:rPr>
              <a:t>Terms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84836" y="3068959"/>
            <a:ext cx="1838965" cy="80021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Funnel plot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043608" y="5229200"/>
            <a:ext cx="1262718" cy="800219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Pooling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652120" y="1916832"/>
            <a:ext cx="2891737" cy="8002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Fixed effect model</a:t>
            </a:r>
          </a:p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372200" y="3869179"/>
            <a:ext cx="1751505" cy="80021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Forest plot</a:t>
            </a:r>
          </a:p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4788024" y="5517232"/>
            <a:ext cx="3482419" cy="800219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Random effects model</a:t>
            </a:r>
          </a:p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302088" y="1417638"/>
            <a:ext cx="2262094" cy="80021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Heterogeneity</a:t>
            </a:r>
          </a:p>
          <a:p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3176634" y="3466968"/>
            <a:ext cx="2475486" cy="800219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Publication bias</a:t>
            </a:r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730678" y="4844479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8047465" y="1178736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008005" y="4379838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820630" y="2132855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508104" y="4612158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4383213" y="2132856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1844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Pooling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sz="2800" noProof="0" dirty="0"/>
              <a:t>When studies look alike/comparable→ results can be combined in one estimate → </a:t>
            </a:r>
            <a:r>
              <a:rPr lang="en-US" sz="2800" noProof="0" dirty="0">
                <a:solidFill>
                  <a:srgbClr val="FF0000"/>
                </a:solidFill>
              </a:rPr>
              <a:t>weighted average</a:t>
            </a:r>
            <a:br>
              <a:rPr lang="en-US" sz="2800" noProof="0" dirty="0">
                <a:solidFill>
                  <a:srgbClr val="FF0000"/>
                </a:solidFill>
              </a:rPr>
            </a:br>
            <a:r>
              <a:rPr lang="en-US" sz="2800" noProof="0" dirty="0">
                <a:solidFill>
                  <a:srgbClr val="FF0000"/>
                </a:solidFill>
              </a:rPr>
              <a:t/>
            </a:r>
            <a:br>
              <a:rPr lang="en-US" sz="2800" noProof="0" dirty="0">
                <a:solidFill>
                  <a:srgbClr val="FF0000"/>
                </a:solidFill>
              </a:rPr>
            </a:br>
            <a:r>
              <a:rPr lang="en-US" sz="2800" noProof="0" dirty="0"/>
              <a:t>Weight depends on → </a:t>
            </a:r>
            <a:r>
              <a:rPr lang="en-US" sz="2800" noProof="0" dirty="0">
                <a:solidFill>
                  <a:schemeClr val="accent1"/>
                </a:solidFill>
              </a:rPr>
              <a:t>size of each study</a:t>
            </a:r>
          </a:p>
          <a:p>
            <a:pPr marL="0" indent="0">
              <a:buNone/>
            </a:pPr>
            <a:r>
              <a:rPr lang="en-US" sz="2800" noProof="0" dirty="0"/>
              <a:t>                                        → </a:t>
            </a:r>
            <a:r>
              <a:rPr lang="en-US" sz="2800" noProof="0" dirty="0">
                <a:solidFill>
                  <a:schemeClr val="accent1"/>
                </a:solidFill>
              </a:rPr>
              <a:t>participants with an ‘event’</a:t>
            </a:r>
          </a:p>
          <a:p>
            <a:r>
              <a:rPr lang="en-US" noProof="0" dirty="0">
                <a:solidFill>
                  <a:schemeClr val="bg1"/>
                </a:solidFill>
              </a:rPr>
              <a:t>Hoe </a:t>
            </a:r>
            <a:r>
              <a:rPr lang="en-US" noProof="0" dirty="0" err="1">
                <a:solidFill>
                  <a:schemeClr val="bg1"/>
                </a:solidFill>
              </a:rPr>
              <a:t>hij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meeweegt</a:t>
            </a:r>
            <a:endParaRPr lang="en-US" noProof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noProof="0" dirty="0">
                <a:solidFill>
                  <a:schemeClr val="bg1"/>
                </a:solidFill>
              </a:rPr>
              <a:t>m</a:t>
            </a:r>
          </a:p>
          <a:p>
            <a:r>
              <a:rPr lang="en-US" noProof="0" dirty="0" err="1">
                <a:solidFill>
                  <a:schemeClr val="bg1"/>
                </a:solidFill>
              </a:rPr>
              <a:t>Resultaatatting</a:t>
            </a:r>
            <a:r>
              <a:rPr lang="en-US" noProof="0" dirty="0">
                <a:solidFill>
                  <a:schemeClr val="bg1"/>
                </a:solidFill>
              </a:rPr>
              <a:t> (95% BI smaller)</a:t>
            </a:r>
          </a:p>
          <a:p>
            <a:endParaRPr lang="en-US" noProof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noProof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noProof="0" dirty="0">
              <a:solidFill>
                <a:srgbClr val="FF0000"/>
              </a:solidFill>
            </a:endParaRPr>
          </a:p>
          <a:p>
            <a:endParaRPr lang="en-US" noProof="0" dirty="0"/>
          </a:p>
          <a:p>
            <a:pPr marL="0" indent="0">
              <a:buNone/>
            </a:pPr>
            <a:endParaRPr lang="en-US" noProof="0" dirty="0"/>
          </a:p>
        </p:txBody>
      </p:sp>
      <p:pic>
        <p:nvPicPr>
          <p:cNvPr id="7" name="Afbeelding 6" descr="Afbeeldingsresultaat voor vintage scale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32512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9160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144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Pooling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sz="2800" noProof="0" dirty="0"/>
              <a:t>When studies look alike/comparable→ results can be combined in </a:t>
            </a:r>
            <a:r>
              <a:rPr lang="en-US" sz="2800" dirty="0"/>
              <a:t>one estimate → </a:t>
            </a:r>
            <a:r>
              <a:rPr lang="en-US" sz="2800" dirty="0">
                <a:solidFill>
                  <a:srgbClr val="FF0000"/>
                </a:solidFill>
              </a:rPr>
              <a:t>weighted average</a:t>
            </a:r>
            <a:r>
              <a:rPr lang="en-US" sz="2800" noProof="0" dirty="0">
                <a:solidFill>
                  <a:srgbClr val="FF0000"/>
                </a:solidFill>
              </a:rPr>
              <a:t/>
            </a:r>
            <a:br>
              <a:rPr lang="en-US" sz="2800" noProof="0" dirty="0">
                <a:solidFill>
                  <a:srgbClr val="FF0000"/>
                </a:solidFill>
              </a:rPr>
            </a:br>
            <a:r>
              <a:rPr lang="en-US" sz="2800" noProof="0" dirty="0">
                <a:solidFill>
                  <a:srgbClr val="FF0000"/>
                </a:solidFill>
              </a:rPr>
              <a:t/>
            </a:r>
            <a:br>
              <a:rPr lang="en-US" sz="2800" noProof="0" dirty="0">
                <a:solidFill>
                  <a:srgbClr val="FF0000"/>
                </a:solidFill>
              </a:rPr>
            </a:br>
            <a:r>
              <a:rPr lang="en-US" sz="2800" noProof="0" dirty="0"/>
              <a:t>Weight depends on → </a:t>
            </a:r>
            <a:r>
              <a:rPr lang="en-US" sz="2800" noProof="0" dirty="0">
                <a:solidFill>
                  <a:schemeClr val="accent1"/>
                </a:solidFill>
              </a:rPr>
              <a:t>size of each study</a:t>
            </a:r>
          </a:p>
          <a:p>
            <a:pPr marL="0" indent="0">
              <a:buNone/>
            </a:pPr>
            <a:r>
              <a:rPr lang="en-US" sz="2800" noProof="0" dirty="0"/>
              <a:t>                                        → </a:t>
            </a:r>
            <a:r>
              <a:rPr lang="en-US" sz="2800" noProof="0" dirty="0">
                <a:solidFill>
                  <a:schemeClr val="accent1"/>
                </a:solidFill>
              </a:rPr>
              <a:t>participants with an ‘event’</a:t>
            </a:r>
          </a:p>
          <a:p>
            <a:r>
              <a:rPr lang="en-US" noProof="0" dirty="0">
                <a:solidFill>
                  <a:schemeClr val="bg1"/>
                </a:solidFill>
              </a:rPr>
              <a:t>Hoe</a:t>
            </a:r>
          </a:p>
          <a:p>
            <a:pPr marL="0" indent="0">
              <a:buNone/>
            </a:pPr>
            <a:r>
              <a:rPr lang="en-US" noProof="0" dirty="0">
                <a:solidFill>
                  <a:schemeClr val="bg1"/>
                </a:solidFill>
              </a:rPr>
              <a:t>    </a:t>
            </a:r>
            <a:r>
              <a:rPr lang="en-US" noProof="0" dirty="0" err="1">
                <a:solidFill>
                  <a:schemeClr val="bg1"/>
                </a:solidFill>
              </a:rPr>
              <a:t>hij</a:t>
            </a: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noProof="0" dirty="0" err="1">
                <a:solidFill>
                  <a:schemeClr val="bg1"/>
                </a:solidFill>
              </a:rPr>
              <a:t>meeweegt</a:t>
            </a:r>
            <a:endParaRPr lang="en-US" noProof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noProof="0" dirty="0">
                <a:solidFill>
                  <a:schemeClr val="bg1"/>
                </a:solidFill>
              </a:rPr>
              <a:t>m</a:t>
            </a:r>
          </a:p>
          <a:p>
            <a:r>
              <a:rPr lang="en-US" noProof="0" dirty="0" err="1">
                <a:solidFill>
                  <a:schemeClr val="bg1"/>
                </a:solidFill>
              </a:rPr>
              <a:t>Resultaat</a:t>
            </a:r>
            <a:r>
              <a:rPr lang="en-US" noProof="0" dirty="0">
                <a:solidFill>
                  <a:schemeClr val="bg1"/>
                </a:solidFill>
              </a:rPr>
              <a:t> → </a:t>
            </a:r>
            <a:r>
              <a:rPr lang="en-US" noProof="0" dirty="0" err="1">
                <a:solidFill>
                  <a:schemeClr val="bg1"/>
                </a:solidFill>
              </a:rPr>
              <a:t>prett</a:t>
            </a:r>
            <a:r>
              <a:rPr lang="en-US" noProof="0" dirty="0">
                <a:solidFill>
                  <a:schemeClr val="bg1"/>
                </a:solidFill>
              </a:rPr>
              <a:t> (95% BI smaller)</a:t>
            </a:r>
          </a:p>
          <a:p>
            <a:endParaRPr lang="en-US" noProof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noProof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noProof="0" dirty="0">
              <a:solidFill>
                <a:srgbClr val="FF0000"/>
              </a:solidFill>
            </a:endParaRPr>
          </a:p>
          <a:p>
            <a:endParaRPr lang="en-US" noProof="0" dirty="0"/>
          </a:p>
          <a:p>
            <a:pPr marL="0" indent="0">
              <a:buNone/>
            </a:pPr>
            <a:endParaRPr lang="en-US" noProof="0" dirty="0"/>
          </a:p>
        </p:txBody>
      </p:sp>
      <p:pic>
        <p:nvPicPr>
          <p:cNvPr id="7" name="Afbeelding 6" descr="Afbeeldingsresultaat voor vintage scale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32512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9160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7516137" y="4149080"/>
            <a:ext cx="12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big/a lot of</a:t>
            </a:r>
          </a:p>
        </p:txBody>
      </p:sp>
      <p:sp>
        <p:nvSpPr>
          <p:cNvPr id="8" name="Pijl omlaag 5"/>
          <p:cNvSpPr/>
          <p:nvPr/>
        </p:nvSpPr>
        <p:spPr>
          <a:xfrm>
            <a:off x="8016603" y="4656584"/>
            <a:ext cx="288032" cy="15841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7431810" y="6240760"/>
            <a:ext cx="137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weight</a:t>
            </a:r>
          </a:p>
        </p:txBody>
      </p:sp>
    </p:spTree>
    <p:extLst>
      <p:ext uri="{BB962C8B-B14F-4D97-AF65-F5344CB8AC3E}">
        <p14:creationId xmlns:p14="http://schemas.microsoft.com/office/powerpoint/2010/main" val="184113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noProof="0" dirty="0"/>
              <a:t>1. </a:t>
            </a:r>
            <a:r>
              <a:rPr lang="en-US" sz="2800" noProof="0" dirty="0">
                <a:solidFill>
                  <a:schemeClr val="accent1"/>
                </a:solidFill>
              </a:rPr>
              <a:t>Concepts</a:t>
            </a:r>
            <a:r>
              <a:rPr lang="en-US" sz="2800" noProof="0" dirty="0"/>
              <a:t> systematic review and meta-analysis</a:t>
            </a:r>
          </a:p>
          <a:p>
            <a:pPr marL="0" indent="0">
              <a:buNone/>
            </a:pPr>
            <a:endParaRPr lang="en-US" sz="2800" noProof="0" dirty="0"/>
          </a:p>
          <a:p>
            <a:pPr marL="0" indent="0">
              <a:buNone/>
            </a:pPr>
            <a:r>
              <a:rPr lang="en-US" sz="2800" noProof="0" dirty="0"/>
              <a:t>2. How to </a:t>
            </a:r>
            <a:r>
              <a:rPr lang="en-US" sz="2800" dirty="0"/>
              <a:t>design</a:t>
            </a:r>
            <a:r>
              <a:rPr lang="en-US" sz="2800" noProof="0" dirty="0">
                <a:solidFill>
                  <a:schemeClr val="accent1"/>
                </a:solidFill>
              </a:rPr>
              <a:t> </a:t>
            </a:r>
            <a:r>
              <a:rPr lang="en-US" sz="2800" noProof="0" dirty="0"/>
              <a:t>a</a:t>
            </a:r>
            <a:r>
              <a:rPr lang="en-US" sz="2800" noProof="0" dirty="0">
                <a:solidFill>
                  <a:schemeClr val="accent1"/>
                </a:solidFill>
              </a:rPr>
              <a:t> review</a:t>
            </a:r>
          </a:p>
          <a:p>
            <a:pPr marL="0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/>
              <a:t>3. How to design a </a:t>
            </a:r>
            <a:r>
              <a:rPr lang="en-US" sz="2800" dirty="0">
                <a:solidFill>
                  <a:schemeClr val="accent1"/>
                </a:solidFill>
              </a:rPr>
              <a:t>literature search</a:t>
            </a:r>
          </a:p>
          <a:p>
            <a:pPr marL="0" indent="0">
              <a:buNone/>
            </a:pPr>
            <a:r>
              <a:rPr lang="en-US" sz="2800" noProof="0" dirty="0"/>
              <a:t/>
            </a:r>
            <a:br>
              <a:rPr lang="en-US" sz="2800" noProof="0" dirty="0"/>
            </a:br>
            <a:r>
              <a:rPr lang="en-US" sz="2800" noProof="0" dirty="0"/>
              <a:t>4. Tools for </a:t>
            </a:r>
            <a:r>
              <a:rPr lang="en-US" sz="2800" dirty="0">
                <a:solidFill>
                  <a:schemeClr val="accent1"/>
                </a:solidFill>
              </a:rPr>
              <a:t>assessing the quality </a:t>
            </a:r>
            <a:r>
              <a:rPr lang="en-US" sz="2800" noProof="0" dirty="0"/>
              <a:t>of the studies </a:t>
            </a:r>
            <a:br>
              <a:rPr lang="en-US" sz="2800" noProof="0" dirty="0"/>
            </a:br>
            <a:endParaRPr lang="en-US" sz="2800" noProof="0" dirty="0"/>
          </a:p>
          <a:p>
            <a:pPr marL="0" indent="0">
              <a:buNone/>
            </a:pPr>
            <a:r>
              <a:rPr lang="en-US" sz="2800" noProof="0" dirty="0"/>
              <a:t>5. Important aspects of </a:t>
            </a:r>
            <a:r>
              <a:rPr lang="en-US" sz="2800" noProof="0" dirty="0">
                <a:solidFill>
                  <a:schemeClr val="accent1"/>
                </a:solidFill>
              </a:rPr>
              <a:t>meta-analysis</a:t>
            </a:r>
          </a:p>
          <a:p>
            <a:pPr marL="0" indent="0">
              <a:buNone/>
            </a:pPr>
            <a:endParaRPr lang="en-US" sz="2800" noProof="0" dirty="0"/>
          </a:p>
          <a:p>
            <a:pPr marL="0" indent="0">
              <a:buNone/>
            </a:pPr>
            <a:endParaRPr lang="en-US" sz="2800" noProof="0" dirty="0"/>
          </a:p>
          <a:p>
            <a:pPr marL="0" indent="0">
              <a:buNone/>
            </a:pP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2621842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Graphical display meta-analysis</a:t>
            </a:r>
          </a:p>
        </p:txBody>
      </p:sp>
      <p:pic>
        <p:nvPicPr>
          <p:cNvPr id="8" name="Tijdelijke aanduiding voor inhoud 7" descr="Screen Shot 2018-09-06 at 17.22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68" b="-9368"/>
          <a:stretch>
            <a:fillRect/>
          </a:stretch>
        </p:blipFill>
        <p:spPr>
          <a:xfrm>
            <a:off x="457200" y="1863988"/>
            <a:ext cx="8229600" cy="4453955"/>
          </a:xfrm>
        </p:spPr>
      </p:pic>
      <p:sp>
        <p:nvSpPr>
          <p:cNvPr id="9" name="Tekstvak 8"/>
          <p:cNvSpPr txBox="1"/>
          <p:nvPr/>
        </p:nvSpPr>
        <p:spPr>
          <a:xfrm>
            <a:off x="467544" y="6093296"/>
            <a:ext cx="4169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Meta-analyse: principes en valkuilen; Wim </a:t>
            </a:r>
            <a:r>
              <a:rPr lang="nl-NL" sz="1000" dirty="0" err="1"/>
              <a:t>Opstelten</a:t>
            </a:r>
            <a:r>
              <a:rPr lang="nl-NL" sz="1000" dirty="0"/>
              <a:t> en Rob J.P.M. Scholten </a:t>
            </a:r>
          </a:p>
          <a:p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39552" y="1340768"/>
            <a:ext cx="1751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Forest plot</a:t>
            </a:r>
            <a:endParaRPr lang="en-US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268761"/>
            <a:ext cx="1376172" cy="103746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83568" y="2492896"/>
            <a:ext cx="82089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Meta-analysis of the effect of treatment of patients with lower back pain with NSAID’s or </a:t>
            </a:r>
            <a:r>
              <a:rPr lang="en-US" sz="1100" dirty="0" err="1"/>
              <a:t>Paracetamol</a:t>
            </a:r>
            <a:r>
              <a:rPr lang="en-US" sz="1100" dirty="0"/>
              <a:t> on the overall </a:t>
            </a:r>
            <a:r>
              <a:rPr lang="en-US" sz="1100" b="1" dirty="0">
                <a:solidFill>
                  <a:schemeClr val="accent1"/>
                </a:solidFill>
              </a:rPr>
              <a:t>improvement </a:t>
            </a:r>
            <a:r>
              <a:rPr lang="en-US" sz="1100" dirty="0"/>
              <a:t>in </a:t>
            </a:r>
            <a:br>
              <a:rPr lang="en-US" sz="1100" dirty="0"/>
            </a:br>
            <a:r>
              <a:rPr lang="en-US" sz="1100" dirty="0"/>
              <a:t>3 weeks after the start of treatment, as reported by the patient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23590" y="3068960"/>
            <a:ext cx="110639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First author,</a:t>
            </a:r>
          </a:p>
          <a:p>
            <a:r>
              <a:rPr lang="en-US" sz="1100" dirty="0"/>
              <a:t>publication year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547664" y="3087860"/>
            <a:ext cx="54373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100" dirty="0"/>
              <a:t>NSAID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555776" y="3098763"/>
            <a:ext cx="10081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/>
              <a:t>Paracetamol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563888" y="3107641"/>
            <a:ext cx="59824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Weight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145975" y="3100788"/>
            <a:ext cx="10081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Relative risk</a:t>
            </a:r>
            <a:r>
              <a:rPr lang="nl-NL" sz="1100" dirty="0"/>
              <a:t/>
            </a:r>
            <a:br>
              <a:rPr lang="nl-NL" sz="1100" dirty="0"/>
            </a:br>
            <a:r>
              <a:rPr lang="nl-NL" sz="1100" dirty="0"/>
              <a:t>(95% CI)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580112" y="5516627"/>
            <a:ext cx="136815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/>
              <a:t>Favours</a:t>
            </a:r>
            <a:r>
              <a:rPr lang="en-US" sz="1000" dirty="0"/>
              <a:t> </a:t>
            </a:r>
            <a:r>
              <a:rPr lang="en-US" sz="1000" dirty="0" err="1"/>
              <a:t>Paracetamol</a:t>
            </a:r>
            <a:endParaRPr lang="en-US" sz="1000" dirty="0"/>
          </a:p>
        </p:txBody>
      </p:sp>
      <p:sp>
        <p:nvSpPr>
          <p:cNvPr id="15" name="Tekstvak 14"/>
          <p:cNvSpPr txBox="1"/>
          <p:nvPr/>
        </p:nvSpPr>
        <p:spPr>
          <a:xfrm>
            <a:off x="7168298" y="5516628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 err="1"/>
              <a:t>Favours</a:t>
            </a:r>
            <a:r>
              <a:rPr lang="nl-NL" sz="1000" dirty="0"/>
              <a:t> NSAID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408334" y="3645024"/>
            <a:ext cx="10962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improved/total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2467605" y="3645024"/>
            <a:ext cx="10962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improved/total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62600" y="4659630"/>
            <a:ext cx="4732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2144066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Graphical display meta-analysis</a:t>
            </a:r>
          </a:p>
        </p:txBody>
      </p:sp>
      <p:pic>
        <p:nvPicPr>
          <p:cNvPr id="8" name="Tijdelijke aanduiding voor inhoud 7" descr="Screen Shot 2018-09-06 at 17.22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68" b="-9368"/>
          <a:stretch>
            <a:fillRect/>
          </a:stretch>
        </p:blipFill>
        <p:spPr>
          <a:xfrm>
            <a:off x="457200" y="1863988"/>
            <a:ext cx="8229600" cy="4453955"/>
          </a:xfrm>
        </p:spPr>
      </p:pic>
      <p:sp>
        <p:nvSpPr>
          <p:cNvPr id="9" name="Tekstvak 8"/>
          <p:cNvSpPr txBox="1"/>
          <p:nvPr/>
        </p:nvSpPr>
        <p:spPr>
          <a:xfrm>
            <a:off x="467544" y="6093296"/>
            <a:ext cx="4169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Meta-analyse: principes en valkuilen; Wim </a:t>
            </a:r>
            <a:r>
              <a:rPr lang="nl-NL" sz="1000" dirty="0" err="1"/>
              <a:t>Opstelten</a:t>
            </a:r>
            <a:r>
              <a:rPr lang="nl-NL" sz="1000" dirty="0"/>
              <a:t> en Rob J.P.M. Scholten </a:t>
            </a:r>
          </a:p>
          <a:p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39552" y="1340768"/>
            <a:ext cx="1751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Forest plot</a:t>
            </a:r>
            <a:endParaRPr lang="en-US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268761"/>
            <a:ext cx="1376172" cy="103746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83568" y="2492896"/>
            <a:ext cx="82089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Meta-analysis of the effect of treatment of patients with lower back pain with NSAID’s or </a:t>
            </a:r>
            <a:r>
              <a:rPr lang="en-US" sz="1100" dirty="0" err="1"/>
              <a:t>Paracetamol</a:t>
            </a:r>
            <a:r>
              <a:rPr lang="en-US" sz="1100" dirty="0"/>
              <a:t> on the overall </a:t>
            </a:r>
            <a:r>
              <a:rPr lang="en-US" sz="1100" b="1" dirty="0">
                <a:solidFill>
                  <a:schemeClr val="accent1"/>
                </a:solidFill>
              </a:rPr>
              <a:t>improvement</a:t>
            </a:r>
            <a:r>
              <a:rPr lang="en-US" sz="1100" dirty="0"/>
              <a:t> in </a:t>
            </a:r>
            <a:br>
              <a:rPr lang="en-US" sz="1100" dirty="0"/>
            </a:br>
            <a:r>
              <a:rPr lang="en-US" sz="1100" dirty="0"/>
              <a:t>3 weeks after the start of treatment, as reported by the patient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23590" y="3068960"/>
            <a:ext cx="110639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First author,</a:t>
            </a:r>
          </a:p>
          <a:p>
            <a:r>
              <a:rPr lang="en-US" sz="1100" dirty="0"/>
              <a:t>publication year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547664" y="3087860"/>
            <a:ext cx="54373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100" dirty="0"/>
              <a:t>NSAID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555776" y="3098763"/>
            <a:ext cx="10081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/>
              <a:t>Paracetamol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563888" y="3107641"/>
            <a:ext cx="59824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Weight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145975" y="3100788"/>
            <a:ext cx="10081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Relative risk</a:t>
            </a:r>
            <a:r>
              <a:rPr lang="nl-NL" sz="1100" dirty="0"/>
              <a:t/>
            </a:r>
            <a:br>
              <a:rPr lang="nl-NL" sz="1100" dirty="0"/>
            </a:br>
            <a:r>
              <a:rPr lang="nl-NL" sz="1100" dirty="0"/>
              <a:t>(95% CI)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580112" y="5516627"/>
            <a:ext cx="136815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/>
              <a:t>Favours</a:t>
            </a:r>
            <a:r>
              <a:rPr lang="en-US" sz="1000" dirty="0"/>
              <a:t> </a:t>
            </a:r>
            <a:r>
              <a:rPr lang="en-US" sz="1000" dirty="0" err="1"/>
              <a:t>Paracetamol</a:t>
            </a:r>
            <a:endParaRPr lang="en-US" sz="1000" dirty="0"/>
          </a:p>
        </p:txBody>
      </p:sp>
      <p:sp>
        <p:nvSpPr>
          <p:cNvPr id="15" name="Tekstvak 14"/>
          <p:cNvSpPr txBox="1"/>
          <p:nvPr/>
        </p:nvSpPr>
        <p:spPr>
          <a:xfrm>
            <a:off x="7168298" y="5516628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 err="1"/>
              <a:t>Favours</a:t>
            </a:r>
            <a:r>
              <a:rPr lang="nl-NL" sz="1000" dirty="0"/>
              <a:t> NSAID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408334" y="3645024"/>
            <a:ext cx="10962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improved/total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2467605" y="3645024"/>
            <a:ext cx="10962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improved/total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62600" y="4659630"/>
            <a:ext cx="4732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1187624" y="4653136"/>
            <a:ext cx="2265300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      n    event    </a:t>
            </a:r>
            <a:r>
              <a:rPr lang="en-US" dirty="0">
                <a:solidFill>
                  <a:srgbClr val="FF0000"/>
                </a:solidFill>
              </a:rPr>
              <a:t>weight</a:t>
            </a:r>
          </a:p>
          <a:p>
            <a:pPr marL="342900" indent="-342900">
              <a:buAutoNum type="arabicParenR"/>
            </a:pPr>
            <a:r>
              <a:rPr lang="nl-NL" dirty="0">
                <a:solidFill>
                  <a:srgbClr val="FF0000"/>
                </a:solidFill>
              </a:rPr>
              <a:t>30     20          26,2</a:t>
            </a:r>
          </a:p>
          <a:p>
            <a:r>
              <a:rPr lang="nl-NL" dirty="0">
                <a:solidFill>
                  <a:srgbClr val="FF0000"/>
                </a:solidFill>
              </a:rPr>
              <a:t>2)   48     29          45,7</a:t>
            </a:r>
          </a:p>
          <a:p>
            <a:r>
              <a:rPr lang="nl-NL" dirty="0">
                <a:solidFill>
                  <a:srgbClr val="FF0000"/>
                </a:solidFill>
              </a:rPr>
              <a:t>3)   50     15          28,1</a:t>
            </a:r>
          </a:p>
        </p:txBody>
      </p:sp>
    </p:spTree>
    <p:extLst>
      <p:ext uri="{BB962C8B-B14F-4D97-AF65-F5344CB8AC3E}">
        <p14:creationId xmlns:p14="http://schemas.microsoft.com/office/powerpoint/2010/main" val="212471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Graphical display meta-analysis</a:t>
            </a:r>
          </a:p>
        </p:txBody>
      </p:sp>
      <p:pic>
        <p:nvPicPr>
          <p:cNvPr id="7" name="Tijdelijke aanduiding voor inhoud 6" descr="Screen Shot 2018-09-06 at 17.35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90" b="-5990"/>
          <a:stretch>
            <a:fillRect/>
          </a:stretch>
        </p:blipFill>
        <p:spPr>
          <a:xfrm>
            <a:off x="457200" y="1556792"/>
            <a:ext cx="8229600" cy="4525963"/>
          </a:xfrm>
        </p:spPr>
      </p:pic>
      <p:sp>
        <p:nvSpPr>
          <p:cNvPr id="8" name="Tekstvak 7"/>
          <p:cNvSpPr txBox="1"/>
          <p:nvPr/>
        </p:nvSpPr>
        <p:spPr>
          <a:xfrm>
            <a:off x="467544" y="5805264"/>
            <a:ext cx="4169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Meta-analyse: principes en valkuilen; Wim </a:t>
            </a:r>
            <a:r>
              <a:rPr lang="nl-NL" sz="1000" dirty="0" err="1"/>
              <a:t>Opstelten</a:t>
            </a:r>
            <a:r>
              <a:rPr lang="nl-NL" sz="1000" dirty="0"/>
              <a:t> en Rob J.P.M. Scholten 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32447" y="2636912"/>
            <a:ext cx="110639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First author,</a:t>
            </a:r>
          </a:p>
          <a:p>
            <a:r>
              <a:rPr lang="en-US" sz="1100" dirty="0"/>
              <a:t>publication year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547664" y="2650773"/>
            <a:ext cx="54373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100" dirty="0"/>
              <a:t>NSAID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516308" y="2650773"/>
            <a:ext cx="10081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/>
              <a:t>Paracetamol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524420" y="2636912"/>
            <a:ext cx="59824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Weight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211960" y="2636912"/>
            <a:ext cx="1512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Relative risk</a:t>
            </a:r>
            <a:r>
              <a:rPr lang="nl-NL" sz="1100" dirty="0"/>
              <a:t/>
            </a:r>
            <a:br>
              <a:rPr lang="nl-NL" sz="1100" dirty="0"/>
            </a:br>
            <a:r>
              <a:rPr lang="nl-NL" sz="1100" dirty="0"/>
              <a:t>(95% CI)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83568" y="2006837"/>
            <a:ext cx="82089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Meta-analysis of the effect of treatment of patients with lower back pain with NSAID’s or </a:t>
            </a:r>
            <a:r>
              <a:rPr lang="en-US" sz="1100" dirty="0" err="1"/>
              <a:t>Paracetamol</a:t>
            </a:r>
            <a:r>
              <a:rPr lang="en-US" sz="1100" dirty="0"/>
              <a:t> on the outcome </a:t>
            </a:r>
            <a:r>
              <a:rPr lang="en-US" sz="1100" b="1" dirty="0">
                <a:solidFill>
                  <a:schemeClr val="accent1"/>
                </a:solidFill>
              </a:rPr>
              <a:t>side-effects</a:t>
            </a:r>
            <a:r>
              <a:rPr lang="en-US" sz="1100" dirty="0"/>
              <a:t> up </a:t>
            </a:r>
            <a:br>
              <a:rPr lang="en-US" sz="1100" dirty="0"/>
            </a:br>
            <a:r>
              <a:rPr lang="en-US" sz="1100" dirty="0"/>
              <a:t>to 3 weeks after the start of treatment, as reported by the patient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386852" y="3212976"/>
            <a:ext cx="100342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side-effects/</a:t>
            </a:r>
            <a:b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2390278" y="3203358"/>
            <a:ext cx="100342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side-effects/</a:t>
            </a:r>
            <a:b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76916" y="4432451"/>
            <a:ext cx="4732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724128" y="5291757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 err="1"/>
              <a:t>Favours</a:t>
            </a:r>
            <a:r>
              <a:rPr lang="nl-NL" sz="1000" dirty="0"/>
              <a:t> NSAID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7164288" y="5271010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Paracetamol </a:t>
            </a:r>
            <a:r>
              <a:rPr lang="nl-NL" sz="1000" dirty="0" err="1"/>
              <a:t>better</a:t>
            </a:r>
            <a:endParaRPr lang="nl-NL" sz="1000" dirty="0"/>
          </a:p>
        </p:txBody>
      </p:sp>
      <p:sp>
        <p:nvSpPr>
          <p:cNvPr id="19" name="Tekstvak 18"/>
          <p:cNvSpPr txBox="1"/>
          <p:nvPr/>
        </p:nvSpPr>
        <p:spPr>
          <a:xfrm>
            <a:off x="7092280" y="5271010"/>
            <a:ext cx="135435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 err="1"/>
              <a:t>Favours</a:t>
            </a:r>
            <a:r>
              <a:rPr lang="nl-NL" sz="1000" dirty="0"/>
              <a:t> Paracetamol</a:t>
            </a:r>
          </a:p>
        </p:txBody>
      </p:sp>
    </p:spTree>
    <p:extLst>
      <p:ext uri="{BB962C8B-B14F-4D97-AF65-F5344CB8AC3E}">
        <p14:creationId xmlns:p14="http://schemas.microsoft.com/office/powerpoint/2010/main" val="2332716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Graphical display meta-analysis</a:t>
            </a:r>
          </a:p>
        </p:txBody>
      </p:sp>
      <p:pic>
        <p:nvPicPr>
          <p:cNvPr id="7" name="Tijdelijke aanduiding voor inhoud 6" descr="Screen Shot 2018-09-06 at 17.35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90" b="-5990"/>
          <a:stretch>
            <a:fillRect/>
          </a:stretch>
        </p:blipFill>
        <p:spPr>
          <a:xfrm>
            <a:off x="457200" y="1556792"/>
            <a:ext cx="8229600" cy="4525963"/>
          </a:xfrm>
        </p:spPr>
      </p:pic>
      <p:sp>
        <p:nvSpPr>
          <p:cNvPr id="8" name="Tekstvak 7"/>
          <p:cNvSpPr txBox="1"/>
          <p:nvPr/>
        </p:nvSpPr>
        <p:spPr>
          <a:xfrm>
            <a:off x="467544" y="5805264"/>
            <a:ext cx="4169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Meta-analyse: principes en valkuilen; Wim </a:t>
            </a:r>
            <a:r>
              <a:rPr lang="nl-NL" sz="1000" dirty="0" err="1"/>
              <a:t>Opstelten</a:t>
            </a:r>
            <a:r>
              <a:rPr lang="nl-NL" sz="1000" dirty="0"/>
              <a:t> en Rob J.P.M. Scholten 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32447" y="2636912"/>
            <a:ext cx="110639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First author,</a:t>
            </a:r>
          </a:p>
          <a:p>
            <a:r>
              <a:rPr lang="en-US" sz="1100" dirty="0"/>
              <a:t>publication year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547664" y="2650773"/>
            <a:ext cx="54373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100" dirty="0"/>
              <a:t>NSAID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516308" y="2650773"/>
            <a:ext cx="10081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/>
              <a:t>Paracetamol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524420" y="2636912"/>
            <a:ext cx="59824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Weight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211960" y="2636912"/>
            <a:ext cx="1512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Relative risk</a:t>
            </a:r>
            <a:r>
              <a:rPr lang="nl-NL" sz="1100" dirty="0"/>
              <a:t/>
            </a:r>
            <a:br>
              <a:rPr lang="nl-NL" sz="1100" dirty="0"/>
            </a:br>
            <a:r>
              <a:rPr lang="nl-NL" sz="1100" dirty="0"/>
              <a:t>(95% CI)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83568" y="2006837"/>
            <a:ext cx="82089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Meta-analysis of the effect of treatment of patients with lower back pain with NSAID’s or </a:t>
            </a:r>
            <a:r>
              <a:rPr lang="en-US" sz="1100" dirty="0" err="1"/>
              <a:t>Paracetamol</a:t>
            </a:r>
            <a:r>
              <a:rPr lang="en-US" sz="1100" dirty="0"/>
              <a:t> on the outcome </a:t>
            </a:r>
            <a:r>
              <a:rPr lang="en-US" sz="1100" b="1" dirty="0">
                <a:solidFill>
                  <a:schemeClr val="accent1"/>
                </a:solidFill>
              </a:rPr>
              <a:t>side-effects</a:t>
            </a:r>
            <a:r>
              <a:rPr lang="en-US" sz="1100" dirty="0"/>
              <a:t> up </a:t>
            </a:r>
            <a:br>
              <a:rPr lang="en-US" sz="1100" dirty="0"/>
            </a:br>
            <a:r>
              <a:rPr lang="en-US" sz="1100" dirty="0"/>
              <a:t>to 3 weeks after the start of treatment, as reported by the patient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386852" y="3212976"/>
            <a:ext cx="100342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side-effects/</a:t>
            </a:r>
            <a:b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2390278" y="3203358"/>
            <a:ext cx="100342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side-effects/</a:t>
            </a:r>
            <a:b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76916" y="4432451"/>
            <a:ext cx="4732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724128" y="5291757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 err="1"/>
              <a:t>Favours</a:t>
            </a:r>
            <a:r>
              <a:rPr lang="nl-NL" sz="1000" dirty="0"/>
              <a:t> NSAID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7164288" y="5271010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Paracetamol </a:t>
            </a:r>
            <a:r>
              <a:rPr lang="nl-NL" sz="1000" dirty="0" err="1"/>
              <a:t>better</a:t>
            </a:r>
            <a:endParaRPr lang="nl-NL" sz="1000" dirty="0"/>
          </a:p>
        </p:txBody>
      </p:sp>
      <p:sp>
        <p:nvSpPr>
          <p:cNvPr id="19" name="Tekstvak 18"/>
          <p:cNvSpPr txBox="1"/>
          <p:nvPr/>
        </p:nvSpPr>
        <p:spPr>
          <a:xfrm>
            <a:off x="7092280" y="5271010"/>
            <a:ext cx="135435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 err="1"/>
              <a:t>Favours</a:t>
            </a:r>
            <a:r>
              <a:rPr lang="nl-NL" sz="1000" dirty="0"/>
              <a:t> Paracetamol</a:t>
            </a:r>
          </a:p>
        </p:txBody>
      </p:sp>
      <p:sp>
        <p:nvSpPr>
          <p:cNvPr id="20" name="Pijl omlaag 3"/>
          <p:cNvSpPr/>
          <p:nvPr/>
        </p:nvSpPr>
        <p:spPr>
          <a:xfrm>
            <a:off x="7092280" y="4725144"/>
            <a:ext cx="288032" cy="15841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5868144" y="6309320"/>
            <a:ext cx="27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The power of meta-analysis</a:t>
            </a:r>
          </a:p>
        </p:txBody>
      </p:sp>
    </p:spTree>
    <p:extLst>
      <p:ext uri="{BB962C8B-B14F-4D97-AF65-F5344CB8AC3E}">
        <p14:creationId xmlns:p14="http://schemas.microsoft.com/office/powerpoint/2010/main" val="649281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Publication bias?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sz="2800" noProof="0" dirty="0"/>
              <a:t>If studies with negative results are missing → overestimation of the effect</a:t>
            </a:r>
          </a:p>
          <a:p>
            <a:r>
              <a:rPr lang="en-US" sz="2800" noProof="0" dirty="0">
                <a:solidFill>
                  <a:srgbClr val="FF0000"/>
                </a:solidFill>
              </a:rPr>
              <a:t>Funnel plot</a:t>
            </a:r>
            <a:r>
              <a:rPr lang="en-US" sz="2800" noProof="0" dirty="0"/>
              <a:t>:  all identified studies → plotting the effect against the precision of the estimation</a:t>
            </a:r>
          </a:p>
          <a:p>
            <a:pPr marL="0" indent="0">
              <a:buNone/>
            </a:pPr>
            <a:endParaRPr lang="en-US" sz="2800" noProof="0" dirty="0"/>
          </a:p>
          <a:p>
            <a:pPr marL="0" indent="0">
              <a:buNone/>
            </a:pPr>
            <a:r>
              <a:rPr lang="en-US" noProof="0" dirty="0"/>
              <a:t> </a:t>
            </a:r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22" y="3717032"/>
            <a:ext cx="5760720" cy="159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Gerelateerde afbeeldi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1509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/>
          <p:cNvSpPr txBox="1"/>
          <p:nvPr/>
        </p:nvSpPr>
        <p:spPr>
          <a:xfrm>
            <a:off x="7943912" y="125774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</a:t>
            </a:r>
            <a:r>
              <a:rPr lang="en-US" dirty="0"/>
              <a:t>funnel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1C3C8D3-1EDB-4C6D-ABF0-F6BBC3BDB672}"/>
              </a:ext>
            </a:extLst>
          </p:cNvPr>
          <p:cNvSpPr txBox="1"/>
          <p:nvPr/>
        </p:nvSpPr>
        <p:spPr>
          <a:xfrm>
            <a:off x="467544" y="6093296"/>
            <a:ext cx="4169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Meta-analyse: principes en valkuilen; Wim </a:t>
            </a:r>
            <a:r>
              <a:rPr lang="nl-NL" sz="1000" dirty="0" err="1"/>
              <a:t>Opstelten</a:t>
            </a:r>
            <a:r>
              <a:rPr lang="nl-NL" sz="1000" dirty="0"/>
              <a:t> en Rob J.P.M. Scholten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6939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Publication bias?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sz="2800" noProof="0" dirty="0"/>
              <a:t>If studies with negative results are missing → overestimation of the effect</a:t>
            </a:r>
          </a:p>
          <a:p>
            <a:r>
              <a:rPr lang="en-US" sz="2800" noProof="0" dirty="0">
                <a:solidFill>
                  <a:srgbClr val="FF0000"/>
                </a:solidFill>
              </a:rPr>
              <a:t>Funnel plot</a:t>
            </a:r>
            <a:r>
              <a:rPr lang="en-US" sz="2800" noProof="0" dirty="0"/>
              <a:t>:  all identified studies → plotting the effect against the precision of the estimation</a:t>
            </a:r>
          </a:p>
          <a:p>
            <a:pPr marL="0" indent="0">
              <a:buNone/>
            </a:pPr>
            <a:endParaRPr lang="en-US" sz="2800" noProof="0" dirty="0"/>
          </a:p>
          <a:p>
            <a:pPr marL="0" indent="0">
              <a:buNone/>
            </a:pPr>
            <a:r>
              <a:rPr lang="en-US" noProof="0" dirty="0"/>
              <a:t> </a:t>
            </a:r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22" y="3717032"/>
            <a:ext cx="5760720" cy="159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Gerelateerde afbeeldi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1509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/>
          <p:cNvSpPr txBox="1"/>
          <p:nvPr/>
        </p:nvSpPr>
        <p:spPr>
          <a:xfrm>
            <a:off x="7943912" y="125774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</a:t>
            </a:r>
            <a:r>
              <a:rPr lang="en-US" dirty="0"/>
              <a:t>funnel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547664" y="5490481"/>
            <a:ext cx="139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bias - symmetry</a:t>
            </a:r>
          </a:p>
        </p:txBody>
      </p:sp>
    </p:spTree>
    <p:extLst>
      <p:ext uri="{BB962C8B-B14F-4D97-AF65-F5344CB8AC3E}">
        <p14:creationId xmlns:p14="http://schemas.microsoft.com/office/powerpoint/2010/main" val="1314271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Publication bias?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sz="2800" noProof="0" dirty="0"/>
              <a:t>If studies with negative results are missing → overestimation of the effect</a:t>
            </a:r>
          </a:p>
          <a:p>
            <a:r>
              <a:rPr lang="en-US" sz="2800" noProof="0" dirty="0">
                <a:solidFill>
                  <a:srgbClr val="FF0000"/>
                </a:solidFill>
              </a:rPr>
              <a:t>Funnel plot</a:t>
            </a:r>
            <a:r>
              <a:rPr lang="en-US" sz="2800" noProof="0" dirty="0"/>
              <a:t>:  all identified studies → plotting the effect against the precision of the estimation</a:t>
            </a:r>
          </a:p>
          <a:p>
            <a:pPr marL="0" indent="0">
              <a:buNone/>
            </a:pPr>
            <a:endParaRPr lang="en-US" sz="2800" noProof="0" dirty="0"/>
          </a:p>
          <a:p>
            <a:pPr marL="0" indent="0">
              <a:buNone/>
            </a:pPr>
            <a:r>
              <a:rPr lang="en-US" noProof="0" dirty="0"/>
              <a:t> </a:t>
            </a:r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22" y="3717032"/>
            <a:ext cx="5760720" cy="159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Gerelateerde afbeeldi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1509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/>
          <p:cNvSpPr txBox="1"/>
          <p:nvPr/>
        </p:nvSpPr>
        <p:spPr>
          <a:xfrm>
            <a:off x="7943912" y="125774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</a:t>
            </a:r>
            <a:r>
              <a:rPr lang="nl-NL" dirty="0" err="1"/>
              <a:t>funnel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547664" y="5490481"/>
            <a:ext cx="139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bias - symmetry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343036" y="5476000"/>
            <a:ext cx="2023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Bias – asymmetry</a:t>
            </a:r>
          </a:p>
          <a:p>
            <a:r>
              <a:rPr lang="en-US" sz="1200" dirty="0"/>
              <a:t>(small studies with ‘no effect’</a:t>
            </a:r>
          </a:p>
          <a:p>
            <a:r>
              <a:rPr lang="en-US" sz="1200" dirty="0"/>
              <a:t>are missing)</a:t>
            </a:r>
          </a:p>
        </p:txBody>
      </p:sp>
    </p:spTree>
    <p:extLst>
      <p:ext uri="{BB962C8B-B14F-4D97-AF65-F5344CB8AC3E}">
        <p14:creationId xmlns:p14="http://schemas.microsoft.com/office/powerpoint/2010/main" val="3391579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Publication bias?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sz="2800" noProof="0" dirty="0"/>
              <a:t>If studies with negative results are missing → overestimation of the effect</a:t>
            </a:r>
          </a:p>
          <a:p>
            <a:r>
              <a:rPr lang="en-US" sz="2800" noProof="0" dirty="0">
                <a:solidFill>
                  <a:srgbClr val="FF0000"/>
                </a:solidFill>
              </a:rPr>
              <a:t>Funnel plot</a:t>
            </a:r>
            <a:r>
              <a:rPr lang="en-US" sz="2800" noProof="0" dirty="0"/>
              <a:t>:  all identified studies → plotting the effect against the precision of the estimation</a:t>
            </a:r>
          </a:p>
          <a:p>
            <a:pPr marL="0" indent="0">
              <a:buNone/>
            </a:pPr>
            <a:endParaRPr lang="en-US" sz="2800" noProof="0" dirty="0"/>
          </a:p>
          <a:p>
            <a:pPr marL="0" indent="0">
              <a:buNone/>
            </a:pPr>
            <a:r>
              <a:rPr lang="en-US" noProof="0" dirty="0"/>
              <a:t> </a:t>
            </a:r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22" y="3717032"/>
            <a:ext cx="5760720" cy="159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Gerelateerde afbeeldi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1509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/>
          <p:cNvSpPr txBox="1"/>
          <p:nvPr/>
        </p:nvSpPr>
        <p:spPr>
          <a:xfrm>
            <a:off x="7943912" y="125774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</a:t>
            </a:r>
            <a:r>
              <a:rPr lang="nl-NL" dirty="0" err="1"/>
              <a:t>funnel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547664" y="5490481"/>
            <a:ext cx="139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bias - symmetry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343036" y="5476000"/>
            <a:ext cx="2023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Bias – asymmetry</a:t>
            </a:r>
          </a:p>
          <a:p>
            <a:r>
              <a:rPr lang="en-US" sz="1200" dirty="0"/>
              <a:t>(small studies with ‘no effect’</a:t>
            </a:r>
          </a:p>
          <a:p>
            <a:r>
              <a:rPr lang="en-US" sz="1200" dirty="0"/>
              <a:t>are missing)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556314" y="5490481"/>
            <a:ext cx="1870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Bias – asymmetry</a:t>
            </a:r>
          </a:p>
          <a:p>
            <a:r>
              <a:rPr lang="en-US" sz="1200" dirty="0"/>
              <a:t>(also small studies of low </a:t>
            </a:r>
          </a:p>
          <a:p>
            <a:r>
              <a:rPr lang="en-US" sz="1200" dirty="0"/>
              <a:t>methodological quality can</a:t>
            </a:r>
          </a:p>
          <a:p>
            <a:r>
              <a:rPr lang="en-US" sz="1200" dirty="0"/>
              <a:t>lead to overestimation</a:t>
            </a:r>
            <a:r>
              <a:rPr lang="nl-NL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4623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Pooling</a:t>
            </a:r>
          </a:p>
        </p:txBody>
      </p:sp>
      <p:pic>
        <p:nvPicPr>
          <p:cNvPr id="4" name="Tijdelijke aanduiding voor inhoud 3" descr="Afbeeldingsresultaat voor snoopy cooki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289935" cy="39030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1331640" y="1844824"/>
            <a:ext cx="1399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err="1">
                <a:solidFill>
                  <a:schemeClr val="accent1"/>
                </a:solidFill>
              </a:rPr>
              <a:t>Mmmm</a:t>
            </a:r>
            <a:r>
              <a:rPr lang="nl-NL" sz="2000" b="1" dirty="0">
                <a:solidFill>
                  <a:schemeClr val="accent1"/>
                </a:solidFill>
              </a:rPr>
              <a:t>……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508104" y="5445224"/>
            <a:ext cx="352083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this wise to do?</a:t>
            </a:r>
          </a:p>
          <a:p>
            <a:r>
              <a:rPr lang="en-US" sz="1600" dirty="0">
                <a:solidFill>
                  <a:srgbClr val="FF0000"/>
                </a:solidFill>
              </a:rPr>
              <a:t>Do the ingredients go together well?</a:t>
            </a:r>
          </a:p>
        </p:txBody>
      </p:sp>
    </p:spTree>
    <p:extLst>
      <p:ext uri="{BB962C8B-B14F-4D97-AF65-F5344CB8AC3E}">
        <p14:creationId xmlns:p14="http://schemas.microsoft.com/office/powerpoint/2010/main" val="2763138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Heterogeneity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1) Clinical heterogeneity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noProof="0" dirty="0"/>
              <a:t>If </a:t>
            </a:r>
            <a:r>
              <a:rPr lang="en-US" sz="2800" noProof="0" dirty="0">
                <a:solidFill>
                  <a:schemeClr val="accent1"/>
                </a:solidFill>
              </a:rPr>
              <a:t>PICOT</a:t>
            </a:r>
            <a:r>
              <a:rPr lang="en-US" sz="2800" noProof="0" dirty="0"/>
              <a:t> not the same</a:t>
            </a:r>
          </a:p>
          <a:p>
            <a:r>
              <a:rPr lang="en-US" sz="2800" noProof="0" dirty="0"/>
              <a:t>Patients (same stage of the disease?)</a:t>
            </a:r>
          </a:p>
          <a:p>
            <a:r>
              <a:rPr lang="en-US" sz="2800" noProof="0" dirty="0"/>
              <a:t>Intervention (reproducible?)</a:t>
            </a:r>
          </a:p>
          <a:p>
            <a:r>
              <a:rPr lang="en-US" sz="2800" noProof="0" dirty="0"/>
              <a:t>Outcome (units? measured the same way?)</a:t>
            </a:r>
          </a:p>
          <a:p>
            <a:endParaRPr lang="en-US" sz="2800" noProof="0" dirty="0"/>
          </a:p>
          <a:p>
            <a:pPr marL="0" indent="0">
              <a:buNone/>
            </a:pPr>
            <a:r>
              <a:rPr lang="en-US" sz="2800" noProof="0" dirty="0">
                <a:solidFill>
                  <a:schemeClr val="bg1"/>
                </a:solidFill>
              </a:rPr>
              <a:t>2) Statistical heterogeneity </a:t>
            </a:r>
            <a:br>
              <a:rPr lang="en-US" sz="2800" noProof="0" dirty="0">
                <a:solidFill>
                  <a:schemeClr val="bg1"/>
                </a:solidFill>
              </a:rPr>
            </a:br>
            <a:r>
              <a:rPr lang="en-US" sz="2800" noProof="0" dirty="0">
                <a:solidFill>
                  <a:schemeClr val="bg1"/>
                </a:solidFill>
              </a:rPr>
              <a:t/>
            </a:r>
            <a:br>
              <a:rPr lang="en-US" sz="2800" noProof="0" dirty="0">
                <a:solidFill>
                  <a:schemeClr val="bg1"/>
                </a:solidFill>
              </a:rPr>
            </a:br>
            <a:r>
              <a:rPr lang="en-US" sz="2800" noProof="0" dirty="0">
                <a:solidFill>
                  <a:schemeClr val="bg1"/>
                </a:solidFill>
              </a:rPr>
              <a:t>When the results of the studies differ considerably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433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Systematic review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r>
              <a:rPr lang="en-US" noProof="0" dirty="0">
                <a:solidFill>
                  <a:schemeClr val="accent1"/>
                </a:solidFill>
              </a:rPr>
              <a:t>Overview</a:t>
            </a:r>
            <a:r>
              <a:rPr lang="en-US" noProof="0" dirty="0"/>
              <a:t> of published studies (certain topic)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noProof="0" dirty="0"/>
              <a:t>In a systematic manner </a:t>
            </a:r>
          </a:p>
          <a:p>
            <a:endParaRPr lang="en-US" noProof="0" dirty="0"/>
          </a:p>
          <a:p>
            <a:r>
              <a:rPr lang="en-US" noProof="0" dirty="0"/>
              <a:t>According to a protocol</a:t>
            </a:r>
          </a:p>
          <a:p>
            <a:endParaRPr lang="en-US" noProof="0" dirty="0"/>
          </a:p>
          <a:p>
            <a:r>
              <a:rPr lang="en-US" noProof="0" dirty="0"/>
              <a:t>Methodological quality</a:t>
            </a:r>
          </a:p>
          <a:p>
            <a:endParaRPr lang="en-US" noProof="0" dirty="0"/>
          </a:p>
        </p:txBody>
      </p:sp>
      <p:pic>
        <p:nvPicPr>
          <p:cNvPr id="5" name="Afbeelding 4" descr="Afbeeldingsresultaat voor overview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554" y="3789040"/>
            <a:ext cx="4206240" cy="109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304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Heterogeneity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1) Clinical heterogeneity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noProof="0" dirty="0"/>
              <a:t>If </a:t>
            </a:r>
            <a:r>
              <a:rPr lang="en-US" sz="2800" noProof="0" dirty="0">
                <a:solidFill>
                  <a:schemeClr val="accent1"/>
                </a:solidFill>
              </a:rPr>
              <a:t>PICOT</a:t>
            </a:r>
            <a:r>
              <a:rPr lang="en-US" sz="2800" noProof="0" dirty="0"/>
              <a:t> not the same</a:t>
            </a:r>
          </a:p>
          <a:p>
            <a:r>
              <a:rPr lang="en-US" sz="2800" noProof="0" dirty="0"/>
              <a:t>Patients (same stage of the disease?)</a:t>
            </a:r>
          </a:p>
          <a:p>
            <a:r>
              <a:rPr lang="en-US" sz="2800" noProof="0" dirty="0"/>
              <a:t>Intervention (reproducible?)</a:t>
            </a:r>
          </a:p>
          <a:p>
            <a:r>
              <a:rPr lang="en-US" sz="2800" noProof="0" dirty="0"/>
              <a:t>Outcome (units? measured the same way?)</a:t>
            </a:r>
          </a:p>
          <a:p>
            <a:endParaRPr lang="en-US" sz="2800" noProof="0" dirty="0"/>
          </a:p>
          <a:p>
            <a:pPr marL="0" indent="0">
              <a:buNone/>
            </a:pPr>
            <a:r>
              <a:rPr lang="en-US" sz="2800" noProof="0" dirty="0">
                <a:solidFill>
                  <a:srgbClr val="FF0000"/>
                </a:solidFill>
              </a:rPr>
              <a:t>2) Statistical heterogeneity </a:t>
            </a:r>
            <a:br>
              <a:rPr lang="en-US" sz="2800" noProof="0" dirty="0">
                <a:solidFill>
                  <a:srgbClr val="FF0000"/>
                </a:solidFill>
              </a:rPr>
            </a:br>
            <a:r>
              <a:rPr lang="en-US" sz="2800" noProof="0" dirty="0">
                <a:solidFill>
                  <a:srgbClr val="FF0000"/>
                </a:solidFill>
              </a:rPr>
              <a:t/>
            </a:r>
            <a:br>
              <a:rPr lang="en-US" sz="2800" noProof="0" dirty="0">
                <a:solidFill>
                  <a:srgbClr val="FF0000"/>
                </a:solidFill>
              </a:rPr>
            </a:br>
            <a:r>
              <a:rPr lang="en-US" sz="2800" noProof="0" dirty="0"/>
              <a:t>When the </a:t>
            </a:r>
            <a:r>
              <a:rPr lang="en-US" sz="2800" noProof="0" dirty="0">
                <a:solidFill>
                  <a:schemeClr val="accent1"/>
                </a:solidFill>
              </a:rPr>
              <a:t>results</a:t>
            </a:r>
            <a:r>
              <a:rPr lang="en-US" sz="2800" noProof="0" dirty="0"/>
              <a:t> of the studies differ considerably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1390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solidFill>
                  <a:schemeClr val="accent1"/>
                </a:solidFill>
              </a:rPr>
              <a:t>Options in case of heterogeneity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85313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000" noProof="0" dirty="0">
                <a:solidFill>
                  <a:srgbClr val="FF0000"/>
                </a:solidFill>
              </a:rPr>
              <a:t>No pooling </a:t>
            </a:r>
          </a:p>
          <a:p>
            <a:pPr marL="0" indent="0">
              <a:buNone/>
            </a:pPr>
            <a:r>
              <a:rPr lang="en-US" noProof="0" dirty="0"/>
              <a:t>      → studies are clinically not homogeneous</a:t>
            </a:r>
          </a:p>
          <a:p>
            <a:pPr marL="0" indent="0">
              <a:buNone/>
            </a:pPr>
            <a:r>
              <a:rPr lang="en-US" noProof="0" dirty="0"/>
              <a:t>      → considerable statistical heterogeneity</a:t>
            </a:r>
          </a:p>
          <a:p>
            <a:pPr marL="514350" indent="-514350">
              <a:buAutoNum type="arabicPeriod"/>
            </a:pPr>
            <a:endParaRPr lang="en-US" noProof="0" dirty="0"/>
          </a:p>
          <a:p>
            <a:pPr marL="0" indent="0">
              <a:buNone/>
            </a:pPr>
            <a:r>
              <a:rPr lang="en-US" sz="3000" noProof="0" dirty="0">
                <a:solidFill>
                  <a:srgbClr val="FF0000"/>
                </a:solidFill>
              </a:rPr>
              <a:t>2. Fixed effect model</a:t>
            </a:r>
          </a:p>
          <a:p>
            <a:pPr marL="0" indent="0">
              <a:buNone/>
            </a:pPr>
            <a:r>
              <a:rPr lang="en-US" noProof="0" dirty="0"/>
              <a:t>    → low statistical heterogeneity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sz="3000" noProof="0" dirty="0">
                <a:solidFill>
                  <a:srgbClr val="FF0000"/>
                </a:solidFill>
              </a:rPr>
              <a:t>3. Random effects model</a:t>
            </a:r>
          </a:p>
          <a:p>
            <a:pPr marL="0" indent="0">
              <a:buNone/>
            </a:pPr>
            <a:r>
              <a:rPr lang="en-US" noProof="0" dirty="0"/>
              <a:t>    → mediocre statistical heterogeneity</a:t>
            </a:r>
          </a:p>
        </p:txBody>
      </p:sp>
      <p:sp>
        <p:nvSpPr>
          <p:cNvPr id="4" name="Vermenigvuldigen 3"/>
          <p:cNvSpPr>
            <a:spLocks noChangeAspect="1"/>
          </p:cNvSpPr>
          <p:nvPr/>
        </p:nvSpPr>
        <p:spPr>
          <a:xfrm>
            <a:off x="7998230" y="1988840"/>
            <a:ext cx="671810" cy="671810"/>
          </a:xfrm>
          <a:prstGeom prst="mathMultiply">
            <a:avLst/>
          </a:prstGeom>
          <a:solidFill>
            <a:schemeClr val="accent2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180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Statistical heterogeneity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noProof="0" dirty="0">
                <a:solidFill>
                  <a:srgbClr val="FF0000"/>
                </a:solidFill>
              </a:rPr>
              <a:t>Check</a:t>
            </a:r>
          </a:p>
          <a:p>
            <a:r>
              <a:rPr lang="en-US" sz="2800" noProof="0" dirty="0">
                <a:solidFill>
                  <a:schemeClr val="accent1"/>
                </a:solidFill>
              </a:rPr>
              <a:t>‘Eye-ball’ test </a:t>
            </a:r>
            <a:r>
              <a:rPr lang="en-US" sz="2800" noProof="0" dirty="0"/>
              <a:t>→ look at the </a:t>
            </a:r>
            <a:r>
              <a:rPr lang="en-US" sz="2800" noProof="0" dirty="0" err="1">
                <a:solidFill>
                  <a:schemeClr val="accent1"/>
                </a:solidFill>
              </a:rPr>
              <a:t>Forestplot</a:t>
            </a:r>
            <a:endParaRPr lang="en-US" sz="2800" noProof="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noProof="0" dirty="0"/>
              <a:t>    → effect estimates about the same? </a:t>
            </a:r>
          </a:p>
          <a:p>
            <a:pPr marL="0" indent="0">
              <a:buNone/>
            </a:pPr>
            <a:r>
              <a:rPr lang="en-US" sz="2800" noProof="0" dirty="0"/>
              <a:t>    → overlap in 95% CI’s?</a:t>
            </a:r>
          </a:p>
          <a:p>
            <a:pPr marL="0" indent="0">
              <a:buNone/>
            </a:pPr>
            <a:endParaRPr lang="en-US" sz="2800" noProof="0" dirty="0"/>
          </a:p>
          <a:p>
            <a:r>
              <a:rPr lang="en-US" sz="2800" noProof="0" dirty="0">
                <a:solidFill>
                  <a:schemeClr val="accent1"/>
                </a:solidFill>
              </a:rPr>
              <a:t>I</a:t>
            </a:r>
            <a:r>
              <a:rPr lang="en-US" sz="2800" baseline="30000" noProof="0" dirty="0">
                <a:solidFill>
                  <a:schemeClr val="accent1"/>
                </a:solidFill>
              </a:rPr>
              <a:t>2</a:t>
            </a:r>
            <a:r>
              <a:rPr lang="en-US" sz="2800" noProof="0" dirty="0">
                <a:solidFill>
                  <a:schemeClr val="accent1"/>
                </a:solidFill>
              </a:rPr>
              <a:t> – statistic </a:t>
            </a:r>
            <a:r>
              <a:rPr lang="en-US" sz="2800" noProof="0" dirty="0"/>
              <a:t>= % of variation across studies that is due to heterogeneity rather than chance</a:t>
            </a:r>
          </a:p>
          <a:p>
            <a:endParaRPr lang="en-US" sz="2800" noProof="0" dirty="0"/>
          </a:p>
          <a:p>
            <a:pPr marL="0" indent="0">
              <a:buNone/>
            </a:pPr>
            <a:r>
              <a:rPr lang="en-US" sz="2400" noProof="0" dirty="0"/>
              <a:t>     &lt; 30% - low heterogeneity</a:t>
            </a:r>
          </a:p>
          <a:p>
            <a:pPr marL="0" indent="0">
              <a:buNone/>
            </a:pPr>
            <a:r>
              <a:rPr lang="en-US" sz="2400" noProof="0" dirty="0"/>
              <a:t>     &gt; 60% - considerable heterogeneity</a:t>
            </a:r>
          </a:p>
          <a:p>
            <a:endParaRPr lang="en-US" sz="2800" noProof="0" dirty="0"/>
          </a:p>
          <a:p>
            <a:pPr marL="0" indent="0">
              <a:buNone/>
            </a:pPr>
            <a:endParaRPr lang="en-US" noProof="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28800"/>
            <a:ext cx="967232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19336"/>
            <a:ext cx="1327709" cy="1194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534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solidFill>
                  <a:schemeClr val="accent1"/>
                </a:solidFill>
              </a:rPr>
              <a:t>Pooling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Autofit/>
          </a:bodyPr>
          <a:lstStyle/>
          <a:p>
            <a:r>
              <a:rPr lang="en-US" sz="2400" noProof="0" dirty="0">
                <a:solidFill>
                  <a:srgbClr val="FF0000"/>
                </a:solidFill>
              </a:rPr>
              <a:t>Fixed effect model</a:t>
            </a:r>
            <a:r>
              <a:rPr lang="en-US" sz="2000" noProof="0" dirty="0">
                <a:solidFill>
                  <a:srgbClr val="FF0000"/>
                </a:solidFill>
              </a:rPr>
              <a:t/>
            </a:r>
            <a:br>
              <a:rPr lang="en-US" sz="2000" noProof="0" dirty="0">
                <a:solidFill>
                  <a:srgbClr val="FF0000"/>
                </a:solidFill>
              </a:rPr>
            </a:br>
            <a:endParaRPr lang="en-US" sz="2000" noProof="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noProof="0" dirty="0"/>
              <a:t>    → assumption: </a:t>
            </a:r>
            <a:r>
              <a:rPr lang="en-US" sz="2000" noProof="0" dirty="0">
                <a:solidFill>
                  <a:schemeClr val="accent1"/>
                </a:solidFill>
              </a:rPr>
              <a:t>true effect is the same in all included studies    </a:t>
            </a:r>
            <a:br>
              <a:rPr lang="en-US" sz="2000" noProof="0" dirty="0">
                <a:solidFill>
                  <a:schemeClr val="accent1"/>
                </a:solidFill>
              </a:rPr>
            </a:br>
            <a:r>
              <a:rPr lang="en-US" sz="2000" noProof="0" dirty="0"/>
              <a:t>        all factors which could influence the effect size are the </a:t>
            </a:r>
            <a:br>
              <a:rPr lang="en-US" sz="2000" noProof="0" dirty="0"/>
            </a:br>
            <a:r>
              <a:rPr lang="en-US" sz="2000" noProof="0" dirty="0"/>
              <a:t>        same in all the study populations =&gt; variations are only due </a:t>
            </a:r>
            <a:br>
              <a:rPr lang="en-US" sz="2000" noProof="0" dirty="0"/>
            </a:br>
            <a:r>
              <a:rPr lang="en-US" sz="2000" noProof="0" dirty="0"/>
              <a:t>        to a random error</a:t>
            </a:r>
            <a:br>
              <a:rPr lang="en-US" sz="2000" noProof="0" dirty="0"/>
            </a:br>
            <a:r>
              <a:rPr lang="en-US" sz="2000" noProof="0" dirty="0"/>
              <a:t/>
            </a:r>
            <a:br>
              <a:rPr lang="en-US" sz="2000" noProof="0" dirty="0"/>
            </a:br>
            <a:r>
              <a:rPr lang="en-US" sz="2000" noProof="0" dirty="0"/>
              <a:t>    → narrow CI’s, high precision of estimates</a:t>
            </a:r>
            <a:br>
              <a:rPr lang="en-US" sz="2000" noProof="0" dirty="0"/>
            </a:br>
            <a:endParaRPr lang="en-US" sz="2000" noProof="0" dirty="0"/>
          </a:p>
          <a:p>
            <a:r>
              <a:rPr lang="en-US" sz="2400" dirty="0">
                <a:solidFill>
                  <a:srgbClr val="FF0000"/>
                </a:solidFill>
              </a:rPr>
              <a:t>Random effects model </a:t>
            </a:r>
            <a:r>
              <a:rPr lang="en-US" sz="2000" noProof="0" dirty="0">
                <a:solidFill>
                  <a:srgbClr val="FF0000"/>
                </a:solidFill>
              </a:rPr>
              <a:t/>
            </a:r>
            <a:br>
              <a:rPr lang="en-US" sz="2000" noProof="0" dirty="0">
                <a:solidFill>
                  <a:srgbClr val="FF0000"/>
                </a:solidFill>
              </a:rPr>
            </a:br>
            <a:r>
              <a:rPr lang="en-US" sz="2000" noProof="0" dirty="0">
                <a:solidFill>
                  <a:srgbClr val="FF0000"/>
                </a:solidFill>
              </a:rPr>
              <a:t/>
            </a:r>
            <a:br>
              <a:rPr lang="en-US" sz="2000" noProof="0" dirty="0">
                <a:solidFill>
                  <a:srgbClr val="FF0000"/>
                </a:solidFill>
              </a:rPr>
            </a:br>
            <a:r>
              <a:rPr lang="en-US" sz="2000" noProof="0" dirty="0"/>
              <a:t>→ assumption: </a:t>
            </a:r>
            <a:r>
              <a:rPr lang="en-US" sz="2000" noProof="0" dirty="0">
                <a:solidFill>
                  <a:schemeClr val="accent1"/>
                </a:solidFill>
              </a:rPr>
              <a:t>true effect could vary from study to study </a:t>
            </a:r>
            <a:r>
              <a:rPr lang="en-US" sz="2000" noProof="0" dirty="0"/>
              <a:t/>
            </a:r>
            <a:br>
              <a:rPr lang="en-US" sz="2000" noProof="0" dirty="0"/>
            </a:br>
            <a:r>
              <a:rPr lang="en-US" sz="2000" noProof="0" dirty="0"/>
              <a:t>populations differ from each other in ways that could have impact on the treatment effect =&gt; 2 reasons for variations – random error + true variation in effect size between the studies</a:t>
            </a:r>
            <a:br>
              <a:rPr lang="en-US" sz="2000" noProof="0" dirty="0"/>
            </a:br>
            <a:r>
              <a:rPr lang="en-US" sz="2000" noProof="0" dirty="0"/>
              <a:t/>
            </a:r>
            <a:br>
              <a:rPr lang="en-US" sz="2000" noProof="0" dirty="0"/>
            </a:br>
            <a:r>
              <a:rPr lang="en-US" sz="2000" noProof="0" dirty="0"/>
              <a:t>→ broader CI’s, lower precision of estimates</a:t>
            </a:r>
            <a:br>
              <a:rPr lang="en-US" sz="2000" noProof="0" dirty="0"/>
            </a:b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4298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>
                <a:solidFill>
                  <a:schemeClr val="accent1"/>
                </a:solidFill>
              </a:rPr>
              <a:t/>
            </a:r>
            <a:br>
              <a:rPr lang="en-US" noProof="0" dirty="0">
                <a:solidFill>
                  <a:schemeClr val="accent1"/>
                </a:solidFill>
              </a:rPr>
            </a:br>
            <a:r>
              <a:rPr lang="en-US" noProof="0" dirty="0">
                <a:solidFill>
                  <a:schemeClr val="accent1"/>
                </a:solidFill>
              </a:rPr>
              <a:t>Clinical heterogeneity </a:t>
            </a:r>
            <a:br>
              <a:rPr lang="en-US" noProof="0" dirty="0">
                <a:solidFill>
                  <a:schemeClr val="accent1"/>
                </a:solidFill>
              </a:rPr>
            </a:br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If studies not homogeneous → do not pool → misleading results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noProof="0" dirty="0"/>
              <a:t>Option → clinically homogeneous </a:t>
            </a:r>
            <a:r>
              <a:rPr lang="en-US" noProof="0" dirty="0">
                <a:solidFill>
                  <a:srgbClr val="FF0000"/>
                </a:solidFill>
              </a:rPr>
              <a:t>subgroups</a:t>
            </a:r>
            <a:r>
              <a:rPr lang="en-US" noProof="0" dirty="0"/>
              <a:t> → subgroup analysis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8610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Subgroup analysis</a:t>
            </a:r>
          </a:p>
        </p:txBody>
      </p:sp>
      <p:pic>
        <p:nvPicPr>
          <p:cNvPr id="4" name="Tijdelijke aanduiding voor inhoud 3" descr="Screen Shot 2018-09-06 at 17.46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51" r="-13651"/>
          <a:stretch>
            <a:fillRect/>
          </a:stretch>
        </p:blipFill>
        <p:spPr>
          <a:xfrm>
            <a:off x="-324544" y="1196752"/>
            <a:ext cx="9689028" cy="5328592"/>
          </a:xfrm>
        </p:spPr>
      </p:pic>
      <p:sp>
        <p:nvSpPr>
          <p:cNvPr id="6" name="Tekstvak 5"/>
          <p:cNvSpPr txBox="1"/>
          <p:nvPr/>
        </p:nvSpPr>
        <p:spPr>
          <a:xfrm>
            <a:off x="755576" y="6453335"/>
            <a:ext cx="4169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Meta-analyse: principes en valkuilen; Wim </a:t>
            </a:r>
            <a:r>
              <a:rPr lang="nl-NL" sz="1000" dirty="0" err="1"/>
              <a:t>Opstelten</a:t>
            </a:r>
            <a:r>
              <a:rPr lang="nl-NL" sz="1000" dirty="0"/>
              <a:t> en Rob J.P.M. Scholten 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35088" y="1417638"/>
            <a:ext cx="77517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Meta-analysis of the effect of chewing gum containing either 4 mg or 2 mg of nicotine on quitting smoking, with a subgroup </a:t>
            </a:r>
            <a:br>
              <a:rPr lang="en-US" sz="1100" dirty="0"/>
            </a:br>
            <a:r>
              <a:rPr lang="en-US" sz="1100" dirty="0"/>
              <a:t>analysis for strongly addicted and less addicted smokers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55576" y="1988840"/>
            <a:ext cx="110639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First author,</a:t>
            </a:r>
          </a:p>
          <a:p>
            <a:r>
              <a:rPr lang="en-US" sz="1100" dirty="0"/>
              <a:t>publication year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644008" y="2006839"/>
            <a:ext cx="1512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Relative risk</a:t>
            </a:r>
            <a:r>
              <a:rPr lang="nl-NL" sz="1100" dirty="0"/>
              <a:t/>
            </a:r>
            <a:br>
              <a:rPr lang="nl-NL" sz="1100" dirty="0"/>
            </a:br>
            <a:r>
              <a:rPr lang="nl-NL" sz="1100" dirty="0"/>
              <a:t>(95% CI)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779912" y="2029819"/>
            <a:ext cx="76655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Weight, %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976977" y="2030342"/>
            <a:ext cx="78418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Dose 2 mg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914602" y="2034462"/>
            <a:ext cx="78418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Dose 4 mg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861969" y="2564904"/>
            <a:ext cx="107717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Quit</a:t>
            </a:r>
            <a:r>
              <a:rPr lang="nl-NL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smoking/</a:t>
            </a:r>
            <a:br>
              <a:rPr lang="nl-NL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  <a:r>
              <a:rPr lang="nl-NL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939141" y="2562621"/>
            <a:ext cx="107717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Quit</a:t>
            </a:r>
            <a:r>
              <a:rPr lang="nl-NL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smoking/</a:t>
            </a:r>
            <a:br>
              <a:rPr lang="nl-NL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  <a:r>
              <a:rPr lang="nl-NL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88002" y="2896558"/>
            <a:ext cx="161869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Strongly addicted smokers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55576" y="4263541"/>
            <a:ext cx="1618694" cy="2979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 addicted smokers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723454" y="3830811"/>
            <a:ext cx="62228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Subtotal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702787" y="5178096"/>
            <a:ext cx="62228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Subtota</a:t>
            </a:r>
            <a:r>
              <a:rPr lang="en-US" sz="1000" dirty="0"/>
              <a:t>l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734629" y="5453607"/>
            <a:ext cx="44755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844835" y="6105388"/>
            <a:ext cx="531134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Meta-analysis of the effect of chewing gum containing either 4 mg or 2 mg of nicotine on 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7020272" y="6105388"/>
            <a:ext cx="93209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dirty="0" err="1"/>
              <a:t>Favours</a:t>
            </a:r>
            <a:r>
              <a:rPr lang="nl-NL" sz="900" dirty="0"/>
              <a:t> 4 mg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156176" y="6101982"/>
            <a:ext cx="93209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dirty="0" err="1"/>
              <a:t>Favours</a:t>
            </a:r>
            <a:r>
              <a:rPr lang="nl-NL" sz="900" dirty="0"/>
              <a:t> 2 mg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508104" y="6453335"/>
            <a:ext cx="2940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</a:t>
            </a:r>
            <a:r>
              <a:rPr lang="en-US" sz="1000" baseline="30000" dirty="0" smtClean="0"/>
              <a:t>2</a:t>
            </a:r>
            <a:r>
              <a:rPr lang="en-US" sz="1000" dirty="0" smtClean="0"/>
              <a:t> = all 62%, strongly addicted 13%, less addicted 0%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0384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solidFill>
                  <a:schemeClr val="accent1"/>
                </a:solidFill>
              </a:rPr>
              <a:t>Judgment of a review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noProof="0" dirty="0"/>
              <a:t>Explicit clinical question</a:t>
            </a:r>
          </a:p>
          <a:p>
            <a:pPr marL="0" indent="0">
              <a:buNone/>
            </a:pPr>
            <a:endParaRPr lang="en-US" sz="1800" noProof="0" dirty="0"/>
          </a:p>
          <a:p>
            <a:r>
              <a:rPr lang="en-US" sz="1800" noProof="0" dirty="0"/>
              <a:t>Steps, according to a protocol</a:t>
            </a:r>
          </a:p>
          <a:p>
            <a:pPr marL="0" indent="0">
              <a:buNone/>
            </a:pPr>
            <a:endParaRPr lang="en-US" sz="1800" noProof="0" dirty="0"/>
          </a:p>
          <a:p>
            <a:r>
              <a:rPr lang="en-US" sz="1800" noProof="0" dirty="0"/>
              <a:t>Methodological quality of the studies - adequate?</a:t>
            </a:r>
          </a:p>
          <a:p>
            <a:pPr marL="0" indent="0">
              <a:buNone/>
            </a:pPr>
            <a:endParaRPr lang="en-US" sz="1800" noProof="0" dirty="0"/>
          </a:p>
          <a:p>
            <a:r>
              <a:rPr lang="en-US" sz="1800" noProof="0" dirty="0"/>
              <a:t>Results clearly presented (results per study given)</a:t>
            </a:r>
            <a:br>
              <a:rPr lang="en-US" sz="1800" noProof="0" dirty="0"/>
            </a:br>
            <a:endParaRPr lang="en-US" sz="1800" noProof="0" dirty="0"/>
          </a:p>
          <a:p>
            <a:r>
              <a:rPr lang="en-US" sz="1800" noProof="0" dirty="0"/>
              <a:t>Meta-analysis </a:t>
            </a:r>
            <a:r>
              <a:rPr lang="en-US" sz="1800" dirty="0"/>
              <a:t>(pooling justified?, </a:t>
            </a:r>
            <a:r>
              <a:rPr lang="en-US" sz="1800" noProof="0" dirty="0"/>
              <a:t>used models, sensitivity analysis</a:t>
            </a:r>
            <a:r>
              <a:rPr lang="en-US" sz="1800" dirty="0"/>
              <a:t>)</a:t>
            </a:r>
            <a:endParaRPr lang="en-US" sz="1800" noProof="0" dirty="0"/>
          </a:p>
          <a:p>
            <a:pPr marL="0" indent="0">
              <a:buNone/>
            </a:pPr>
            <a:endParaRPr lang="en-US" sz="1800" noProof="0" dirty="0"/>
          </a:p>
          <a:p>
            <a:r>
              <a:rPr lang="en-US" sz="1800" noProof="0" dirty="0"/>
              <a:t>Can the clinical question be answered, based on the evidence given in the review?</a:t>
            </a:r>
          </a:p>
        </p:txBody>
      </p:sp>
    </p:spTree>
    <p:extLst>
      <p:ext uri="{BB962C8B-B14F-4D97-AF65-F5344CB8AC3E}">
        <p14:creationId xmlns:p14="http://schemas.microsoft.com/office/powerpoint/2010/main" val="29376876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solidFill>
                  <a:schemeClr val="accent1"/>
                </a:solidFill>
              </a:rPr>
              <a:t>Judgment of a review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noProof="0" dirty="0"/>
              <a:t>Explicit clinical question</a:t>
            </a:r>
          </a:p>
          <a:p>
            <a:pPr marL="0" indent="0">
              <a:buNone/>
            </a:pPr>
            <a:endParaRPr lang="en-US" sz="1800" noProof="0" dirty="0"/>
          </a:p>
          <a:p>
            <a:r>
              <a:rPr lang="en-US" sz="1800" noProof="0" dirty="0"/>
              <a:t>Steps, according to a protocol</a:t>
            </a:r>
          </a:p>
          <a:p>
            <a:pPr marL="0" indent="0">
              <a:buNone/>
            </a:pPr>
            <a:endParaRPr lang="en-US" sz="1800" noProof="0" dirty="0"/>
          </a:p>
          <a:p>
            <a:r>
              <a:rPr lang="en-US" sz="1800" noProof="0" dirty="0"/>
              <a:t>Methodological quality of the studies - adequate?</a:t>
            </a:r>
          </a:p>
          <a:p>
            <a:pPr marL="0" indent="0">
              <a:buNone/>
            </a:pPr>
            <a:endParaRPr lang="en-US" sz="1800" noProof="0" dirty="0"/>
          </a:p>
          <a:p>
            <a:r>
              <a:rPr lang="en-US" sz="1800" noProof="0" dirty="0"/>
              <a:t>Results clearly presented (results per study given)</a:t>
            </a:r>
            <a:br>
              <a:rPr lang="en-US" sz="1800" noProof="0" dirty="0"/>
            </a:br>
            <a:endParaRPr lang="en-US" sz="1800" noProof="0" dirty="0"/>
          </a:p>
          <a:p>
            <a:r>
              <a:rPr lang="en-US" sz="1800" noProof="0" dirty="0"/>
              <a:t>Meta-analysis </a:t>
            </a:r>
            <a:r>
              <a:rPr lang="en-US" sz="1800" dirty="0"/>
              <a:t>(pooling justified?, </a:t>
            </a:r>
            <a:r>
              <a:rPr lang="en-US" sz="1800" noProof="0" dirty="0"/>
              <a:t>used models, sensitivity analysis</a:t>
            </a:r>
            <a:r>
              <a:rPr lang="en-US" sz="1800" dirty="0"/>
              <a:t>)</a:t>
            </a:r>
            <a:endParaRPr lang="en-US" sz="1800" noProof="0" dirty="0"/>
          </a:p>
          <a:p>
            <a:pPr marL="0" indent="0">
              <a:buNone/>
            </a:pPr>
            <a:endParaRPr lang="en-US" sz="1800" noProof="0" dirty="0"/>
          </a:p>
          <a:p>
            <a:r>
              <a:rPr lang="en-US" sz="1800" noProof="0" dirty="0"/>
              <a:t>Can the clinical question be answered, based on the evidence given in the review?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71355" y="5517232"/>
            <a:ext cx="8401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Checklist: </a:t>
            </a:r>
            <a:r>
              <a:rPr lang="nl-NL" sz="2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Amstar</a:t>
            </a:r>
            <a:r>
              <a:rPr lang="nl-NL" sz="2200" dirty="0"/>
              <a:t> - </a:t>
            </a:r>
            <a:r>
              <a:rPr lang="en-US" sz="2200" dirty="0"/>
              <a:t>A </a:t>
            </a:r>
            <a:r>
              <a:rPr lang="en-US" sz="2200" dirty="0" err="1"/>
              <a:t>MeaSurement</a:t>
            </a:r>
            <a:r>
              <a:rPr lang="en-US" sz="2200" dirty="0"/>
              <a:t> Tool to Assess systematic Reviews</a:t>
            </a:r>
            <a:r>
              <a:rPr lang="nl-NL" sz="2200" dirty="0">
                <a:solidFill>
                  <a:srgbClr val="FF0000"/>
                </a:solidFill>
              </a:rPr>
              <a:t/>
            </a:r>
            <a:br>
              <a:rPr lang="nl-NL" sz="2200" dirty="0">
                <a:solidFill>
                  <a:srgbClr val="FF0000"/>
                </a:solidFill>
              </a:rPr>
            </a:br>
            <a:r>
              <a:rPr lang="nl-NL" sz="2200" dirty="0"/>
              <a:t>(</a:t>
            </a:r>
            <a:r>
              <a:rPr lang="en-US" sz="2200" dirty="0">
                <a:hlinkClick r:id="rId2"/>
              </a:rPr>
              <a:t>AMSTAR - Assessing the Methodological Quality of Systematic Reviews</a:t>
            </a:r>
            <a:r>
              <a:rPr lang="nl-NL" sz="2200" dirty="0"/>
              <a:t>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02858" y="5173614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-----------------------------------------------------------------------------------------------------------------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40315142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C5754-DE9C-4DE0-BDD1-676652AC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accent1"/>
                </a:solidFill>
              </a:rPr>
              <a:t>Strength</a:t>
            </a:r>
            <a:r>
              <a:rPr lang="nl-NL" dirty="0">
                <a:solidFill>
                  <a:schemeClr val="accent1"/>
                </a:solidFill>
              </a:rPr>
              <a:t> of </a:t>
            </a:r>
            <a:r>
              <a:rPr lang="nl-NL" dirty="0" err="1">
                <a:solidFill>
                  <a:schemeClr val="accent1"/>
                </a:solidFill>
              </a:rPr>
              <a:t>evidence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1C8C81-1DD8-4E77-9BF0-0BBA2726E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>
            <a:normAutofit fontScale="40000" lnSpcReduction="20000"/>
          </a:bodyPr>
          <a:lstStyle/>
          <a:p>
            <a:r>
              <a:rPr lang="nl-NL" sz="55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Grade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 - </a:t>
            </a:r>
            <a:r>
              <a:rPr lang="en-US" sz="5000" dirty="0"/>
              <a:t>framework for evaluating the effectiveness of systematic reviews</a:t>
            </a:r>
            <a:r>
              <a:rPr lang="nl-NL" sz="5000" dirty="0"/>
              <a:t/>
            </a:r>
            <a:br>
              <a:rPr lang="nl-NL" sz="5000" dirty="0"/>
            </a:br>
            <a:r>
              <a:rPr lang="nl-NL" sz="5000" dirty="0"/>
              <a:t>(</a:t>
            </a:r>
            <a:r>
              <a:rPr lang="en-US" sz="5000" dirty="0"/>
              <a:t>Grading quality of evidence and strength of recommendations)</a:t>
            </a:r>
            <a:br>
              <a:rPr lang="en-US" sz="5000" dirty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/>
              <a:t>Evidence: </a:t>
            </a:r>
            <a:br>
              <a:rPr lang="en-US" sz="5000" dirty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/>
              <a:t>high (RCT’s) </a:t>
            </a:r>
            <a:br>
              <a:rPr lang="en-US" sz="5000" dirty="0"/>
            </a:br>
            <a:r>
              <a:rPr lang="en-US" sz="5000" dirty="0"/>
              <a:t>low (observational)</a:t>
            </a:r>
            <a:br>
              <a:rPr lang="en-US" sz="5000" dirty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/>
              <a:t>grading down - risk of bias in individual studies, inconsistency of results between studies, indirectness of evidence, imprecision, publication bias</a:t>
            </a:r>
            <a:br>
              <a:rPr lang="en-US" sz="5000" dirty="0"/>
            </a:br>
            <a:endParaRPr lang="en-US" sz="5000" dirty="0"/>
          </a:p>
          <a:p>
            <a:pPr marL="0" indent="0">
              <a:buNone/>
            </a:pPr>
            <a:r>
              <a:rPr lang="en-US" sz="5000" dirty="0"/>
              <a:t>     </a:t>
            </a:r>
            <a:r>
              <a:rPr lang="en-US" sz="5000" dirty="0" smtClean="0"/>
              <a:t> grading </a:t>
            </a:r>
            <a:r>
              <a:rPr lang="en-US" sz="5000" dirty="0"/>
              <a:t>up – large magnitude of effect, dose-response gradient and “All </a:t>
            </a:r>
            <a:br>
              <a:rPr lang="en-US" sz="5000" dirty="0"/>
            </a:br>
            <a:r>
              <a:rPr lang="en-US" sz="5000" dirty="0"/>
              <a:t>     </a:t>
            </a:r>
            <a:r>
              <a:rPr lang="en-US" sz="5000" dirty="0" smtClean="0"/>
              <a:t> plausible </a:t>
            </a:r>
            <a:r>
              <a:rPr lang="en-US" sz="5000" dirty="0"/>
              <a:t>confounding would reduce the demonstrated effect or increase </a:t>
            </a:r>
            <a:br>
              <a:rPr lang="en-US" sz="5000" dirty="0"/>
            </a:br>
            <a:r>
              <a:rPr lang="en-US" sz="5000" dirty="0"/>
              <a:t>     </a:t>
            </a:r>
            <a:r>
              <a:rPr lang="en-US" sz="5000" dirty="0" smtClean="0"/>
              <a:t> the </a:t>
            </a:r>
            <a:r>
              <a:rPr lang="en-US" sz="5000" dirty="0"/>
              <a:t>effect if no effect was observed”</a:t>
            </a:r>
            <a:br>
              <a:rPr lang="en-US" sz="5000" dirty="0"/>
            </a:br>
            <a:r>
              <a:rPr lang="en-US" sz="5000" dirty="0"/>
              <a:t/>
            </a:r>
            <a:br>
              <a:rPr lang="en-US" sz="5000" dirty="0"/>
            </a:br>
            <a:endParaRPr lang="nl-NL" sz="5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5275B62-C007-4C6B-B852-101BD7E020EF}"/>
              </a:ext>
            </a:extLst>
          </p:cNvPr>
          <p:cNvSpPr txBox="1"/>
          <p:nvPr/>
        </p:nvSpPr>
        <p:spPr>
          <a:xfrm>
            <a:off x="827584" y="598125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hlinkClick r:id="rId2"/>
              </a:rPr>
              <a:t>GRADE </a:t>
            </a:r>
            <a:r>
              <a:rPr lang="nl-NL" sz="1400" dirty="0" err="1">
                <a:hlinkClick r:id="rId2"/>
              </a:rPr>
              <a:t>handbook</a:t>
            </a:r>
            <a:r>
              <a:rPr lang="nl-NL" sz="1400" dirty="0">
                <a:hlinkClick r:id="rId2"/>
              </a:rPr>
              <a:t> (gradepro.org)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631321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A2D0E-355A-4054-87D8-6AB3CC4C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accent1"/>
                </a:solidFill>
              </a:rPr>
              <a:t>Strength</a:t>
            </a:r>
            <a:r>
              <a:rPr lang="nl-NL" dirty="0">
                <a:solidFill>
                  <a:schemeClr val="accent1"/>
                </a:solidFill>
              </a:rPr>
              <a:t> of </a:t>
            </a:r>
            <a:r>
              <a:rPr lang="nl-NL" dirty="0" err="1">
                <a:solidFill>
                  <a:schemeClr val="accent1"/>
                </a:solidFill>
              </a:rPr>
              <a:t>evidence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8F3F2736-1E04-4028-A70F-1C97614143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2209"/>
              </p:ext>
            </p:extLst>
          </p:nvPr>
        </p:nvGraphicFramePr>
        <p:xfrm>
          <a:off x="1163918" y="1844824"/>
          <a:ext cx="6816164" cy="4095905"/>
        </p:xfrm>
        <a:graphic>
          <a:graphicData uri="http://schemas.openxmlformats.org/drawingml/2006/table">
            <a:tbl>
              <a:tblPr/>
              <a:tblGrid>
                <a:gridCol w="1503481">
                  <a:extLst>
                    <a:ext uri="{9D8B030D-6E8A-4147-A177-3AD203B41FA5}">
                      <a16:colId xmlns:a16="http://schemas.microsoft.com/office/drawing/2014/main" val="3354848004"/>
                    </a:ext>
                  </a:extLst>
                </a:gridCol>
                <a:gridCol w="5312683">
                  <a:extLst>
                    <a:ext uri="{9D8B030D-6E8A-4147-A177-3AD203B41FA5}">
                      <a16:colId xmlns:a16="http://schemas.microsoft.com/office/drawing/2014/main" val="2451992303"/>
                    </a:ext>
                  </a:extLst>
                </a:gridCol>
              </a:tblGrid>
              <a:tr h="782415">
                <a:tc gridSpan="2">
                  <a:txBody>
                    <a:bodyPr/>
                    <a:lstStyle/>
                    <a:p>
                      <a:pPr rtl="0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Quality of 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Evidence Grades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98322"/>
                  </a:ext>
                </a:extLst>
              </a:tr>
              <a:tr h="322746">
                <a:tc>
                  <a:txBody>
                    <a:bodyPr/>
                    <a:lstStyle/>
                    <a:p>
                      <a:pPr rtl="0" fontAlgn="t"/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Grade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Definition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265316"/>
                  </a:ext>
                </a:extLst>
              </a:tr>
              <a:tr h="645493">
                <a:tc>
                  <a:txBody>
                    <a:bodyPr/>
                    <a:lstStyle/>
                    <a:p>
                      <a:pPr rtl="0" fontAlgn="t"/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 are very confident that the true effect lies close to that of the estimate of the effect.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978567"/>
                  </a:ext>
                </a:extLst>
              </a:tr>
              <a:tr h="968238">
                <a:tc>
                  <a:txBody>
                    <a:bodyPr/>
                    <a:lstStyle/>
                    <a:p>
                      <a:pPr rtl="0" fontAlgn="t"/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 are moderately confident in the effect estimate: The true effect is likely to be close to the estimate of the effect, but there is a possibility that it is substantially different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078418"/>
                  </a:ext>
                </a:extLst>
              </a:tr>
              <a:tr h="645493">
                <a:tc>
                  <a:txBody>
                    <a:bodyPr/>
                    <a:lstStyle/>
                    <a:p>
                      <a:pPr rtl="0" fontAlgn="t"/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Low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Our confidence in the effect estimate is limited: The true effect may be substantially different from the estimate of the effect.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858184"/>
                  </a:ext>
                </a:extLst>
              </a:tr>
              <a:tr h="645493">
                <a:tc>
                  <a:txBody>
                    <a:bodyPr/>
                    <a:lstStyle/>
                    <a:p>
                      <a:pPr rtl="0" fontAlgn="t"/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 have very little confidence in the effect estimate: The true effect is likely to be substantially different from the estimate of effect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80473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EAD7B98-FC5B-42F4-BE76-B3531467A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B8D15D3-9287-4631-98E0-006A5F55CE9D}"/>
              </a:ext>
            </a:extLst>
          </p:cNvPr>
          <p:cNvSpPr txBox="1"/>
          <p:nvPr/>
        </p:nvSpPr>
        <p:spPr>
          <a:xfrm>
            <a:off x="1132714" y="624966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hlinkClick r:id="rId2"/>
              </a:rPr>
              <a:t>GRADE </a:t>
            </a:r>
            <a:r>
              <a:rPr lang="nl-NL" sz="1400" dirty="0" err="1">
                <a:hlinkClick r:id="rId2"/>
              </a:rPr>
              <a:t>handbook</a:t>
            </a:r>
            <a:r>
              <a:rPr lang="nl-NL" sz="1400" dirty="0">
                <a:hlinkClick r:id="rId2"/>
              </a:rPr>
              <a:t> (gradepro.org)</a:t>
            </a:r>
            <a:endParaRPr lang="nl-NL" sz="14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E059FEC-0205-4EE1-8542-A7B89429E7FB}"/>
              </a:ext>
            </a:extLst>
          </p:cNvPr>
          <p:cNvSpPr txBox="1"/>
          <p:nvPr/>
        </p:nvSpPr>
        <p:spPr>
          <a:xfrm>
            <a:off x="752198" y="1292088"/>
            <a:ext cx="939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Grade</a:t>
            </a:r>
            <a:endParaRPr lang="nl-NL" sz="2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503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Systematic review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Advantages review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noProof="0" dirty="0"/>
              <a:t>Overview of what is </a:t>
            </a:r>
            <a:r>
              <a:rPr lang="en-US" noProof="0" dirty="0">
                <a:solidFill>
                  <a:schemeClr val="accent1"/>
                </a:solidFill>
              </a:rPr>
              <a:t>known</a:t>
            </a:r>
            <a:r>
              <a:rPr lang="en-US" noProof="0" dirty="0"/>
              <a:t> about a</a:t>
            </a:r>
            <a:r>
              <a:rPr lang="en-US" noProof="0" dirty="0">
                <a:solidFill>
                  <a:schemeClr val="accent1"/>
                </a:solidFill>
              </a:rPr>
              <a:t> </a:t>
            </a:r>
            <a:r>
              <a:rPr lang="en-US" noProof="0" dirty="0"/>
              <a:t>certain topic 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noProof="0" dirty="0"/>
              <a:t>Shows also what is </a:t>
            </a:r>
            <a:r>
              <a:rPr lang="en-US" noProof="0" dirty="0">
                <a:solidFill>
                  <a:schemeClr val="accent1"/>
                </a:solidFill>
              </a:rPr>
              <a:t>unknown</a:t>
            </a:r>
            <a:r>
              <a:rPr lang="en-US" noProof="0" dirty="0"/>
              <a:t> about a</a:t>
            </a:r>
            <a:r>
              <a:rPr lang="en-US" noProof="0" dirty="0">
                <a:solidFill>
                  <a:schemeClr val="accent1"/>
                </a:solidFill>
              </a:rPr>
              <a:t> </a:t>
            </a:r>
            <a:r>
              <a:rPr lang="en-US" noProof="0" dirty="0"/>
              <a:t>certain topic (what is missing in knowledge)</a:t>
            </a:r>
          </a:p>
          <a:p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21607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/>
        </p:nvPicPr>
        <p:blipFill rotWithShape="1">
          <a:blip r:embed="rId2"/>
          <a:srcRect l="2" t="9742" r="2781" b="8853"/>
          <a:stretch/>
        </p:blipFill>
        <p:spPr bwMode="auto">
          <a:xfrm>
            <a:off x="-217040" y="-72759"/>
            <a:ext cx="9361040" cy="6957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860032" y="8878"/>
            <a:ext cx="374441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>
                <a:solidFill>
                  <a:schemeClr val="accent1"/>
                </a:solidFill>
              </a:rPr>
              <a:t>Level of </a:t>
            </a:r>
            <a:r>
              <a:rPr lang="nl-NL" sz="2800" dirty="0" err="1">
                <a:solidFill>
                  <a:schemeClr val="accent1"/>
                </a:solidFill>
              </a:rPr>
              <a:t>evidence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3340559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/>
        </p:nvPicPr>
        <p:blipFill rotWithShape="1">
          <a:blip r:embed="rId2"/>
          <a:srcRect l="2" t="9742" r="2781" b="8853"/>
          <a:stretch/>
        </p:blipFill>
        <p:spPr bwMode="auto">
          <a:xfrm>
            <a:off x="-217040" y="-72759"/>
            <a:ext cx="9361040" cy="6957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860032" y="8878"/>
            <a:ext cx="374441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>
                <a:solidFill>
                  <a:schemeClr val="accent1"/>
                </a:solidFill>
              </a:rPr>
              <a:t>Level of </a:t>
            </a:r>
            <a:r>
              <a:rPr lang="nl-NL" sz="2800" dirty="0" err="1">
                <a:solidFill>
                  <a:schemeClr val="accent1"/>
                </a:solidFill>
              </a:rPr>
              <a:t>evidence</a:t>
            </a:r>
            <a:endParaRPr lang="nl-NL" sz="2800" dirty="0"/>
          </a:p>
        </p:txBody>
      </p:sp>
      <p:sp>
        <p:nvSpPr>
          <p:cNvPr id="5" name="PIJL-LINKS 4"/>
          <p:cNvSpPr/>
          <p:nvPr/>
        </p:nvSpPr>
        <p:spPr>
          <a:xfrm rot="19719793">
            <a:off x="2847034" y="1787192"/>
            <a:ext cx="1782869" cy="235568"/>
          </a:xfrm>
          <a:prstGeom prst="lef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4294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170 ideas de Snoopy para caratulas cuadernos | snoopy, imágenes de snoopy,  fondo de pantalla snoop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2667000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3770532" y="5013176"/>
            <a:ext cx="15712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The end!</a:t>
            </a:r>
          </a:p>
        </p:txBody>
      </p:sp>
      <p:pic>
        <p:nvPicPr>
          <p:cNvPr id="6" name="Afbeelding 5" descr="Gerelateerde afbeeldi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44" y="5126107"/>
            <a:ext cx="328136" cy="328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2574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KEMTA Masterclasses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68314" y="1604797"/>
            <a:ext cx="8675686" cy="4032251"/>
          </a:xfrm>
        </p:spPr>
        <p:txBody>
          <a:bodyPr>
            <a:normAutofit/>
          </a:bodyPr>
          <a:lstStyle/>
          <a:p>
            <a:r>
              <a:rPr lang="en-GB" sz="2300" i="1" dirty="0" smtClean="0"/>
              <a:t>KEMTA website</a:t>
            </a:r>
          </a:p>
          <a:p>
            <a:r>
              <a:rPr lang="en-GB" sz="2300" i="1" dirty="0">
                <a:hlinkClick r:id="rId2"/>
              </a:rPr>
              <a:t>https://</a:t>
            </a:r>
            <a:r>
              <a:rPr lang="en-GB" sz="2300" i="1" dirty="0" smtClean="0">
                <a:hlinkClick r:id="rId2"/>
              </a:rPr>
              <a:t>www.mumc.nl/research/kemta/masterclasses</a:t>
            </a:r>
            <a:endParaRPr lang="en-GB" sz="2300" i="1" dirty="0" smtClean="0"/>
          </a:p>
          <a:p>
            <a:endParaRPr lang="en-GB" sz="2300" i="1" dirty="0" smtClean="0"/>
          </a:p>
          <a:p>
            <a:r>
              <a:rPr lang="nl-NL" sz="2300" i="1" dirty="0" smtClean="0"/>
              <a:t>Om je in te schrijven, voor meer informatie, of met suggesties/verzoeken voor onderwerpen kun je contact opnemen met Irene </a:t>
            </a:r>
            <a:r>
              <a:rPr lang="nl-NL" sz="2300" i="1" dirty="0" err="1" smtClean="0"/>
              <a:t>Vrancken</a:t>
            </a:r>
            <a:r>
              <a:rPr lang="nl-NL" sz="2300" i="1" dirty="0" smtClean="0"/>
              <a:t> (irene.vrancken@mumc.nl)</a:t>
            </a:r>
          </a:p>
          <a:p>
            <a:endParaRPr lang="nl-NL" sz="2200" i="1" dirty="0"/>
          </a:p>
          <a:p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38400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Meta-analysis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noProof="0" dirty="0"/>
              <a:t>Is</a:t>
            </a:r>
            <a:r>
              <a:rPr lang="en-US" sz="2800" noProof="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a</a:t>
            </a:r>
            <a:r>
              <a:rPr lang="en-US" sz="2800" noProof="0" dirty="0">
                <a:solidFill>
                  <a:schemeClr val="accent1"/>
                </a:solidFill>
              </a:rPr>
              <a:t> </a:t>
            </a:r>
            <a:r>
              <a:rPr lang="en-US" noProof="0" dirty="0">
                <a:solidFill>
                  <a:schemeClr val="accent1"/>
                </a:solidFill>
              </a:rPr>
              <a:t>quantitative analysis</a:t>
            </a:r>
            <a:r>
              <a:rPr lang="en-US" noProof="0" dirty="0"/>
              <a:t> </a:t>
            </a:r>
            <a:r>
              <a:rPr lang="en-US" sz="2800" noProof="0" dirty="0"/>
              <a:t>of the results of individual studies </a:t>
            </a:r>
          </a:p>
          <a:p>
            <a:pPr marL="0" lvl="0" indent="0">
              <a:buNone/>
            </a:pPr>
            <a:endParaRPr lang="en-US" sz="2800" noProof="0" dirty="0"/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→ synthesis of data from the studies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→ individual studies → research entities (data)</a:t>
            </a:r>
          </a:p>
          <a:p>
            <a:pPr marL="0" lvl="0" indent="0">
              <a:buNone/>
            </a:pPr>
            <a:r>
              <a:rPr lang="en-US" sz="2800" noProof="0" dirty="0"/>
              <a:t/>
            </a:r>
            <a:br>
              <a:rPr lang="en-US" sz="2800" noProof="0" dirty="0"/>
            </a:br>
            <a:r>
              <a:rPr lang="en-US" sz="2800" noProof="0" dirty="0"/>
              <a:t>→ statistical pooling → </a:t>
            </a:r>
            <a:r>
              <a:rPr lang="en-US" sz="2800" dirty="0">
                <a:solidFill>
                  <a:schemeClr val="accent1"/>
                </a:solidFill>
              </a:rPr>
              <a:t>overall estimate </a:t>
            </a:r>
            <a:r>
              <a:rPr lang="en-US" sz="2800" noProof="0" dirty="0"/>
              <a:t>of an </a:t>
            </a:r>
            <a:r>
              <a:rPr lang="en-US" sz="2800" dirty="0"/>
              <a:t>effect</a:t>
            </a:r>
          </a:p>
          <a:p>
            <a:pPr marL="0" lv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en-US" noProof="0" dirty="0"/>
          </a:p>
        </p:txBody>
      </p:sp>
      <p:pic>
        <p:nvPicPr>
          <p:cNvPr id="4" name="Afbeelding 3" descr="Gerelateerde afbeeldi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438095" cy="1143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08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Meta-analysis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noProof="0" dirty="0"/>
              <a:t>Is</a:t>
            </a:r>
            <a:r>
              <a:rPr lang="en-US" sz="2800" noProof="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a</a:t>
            </a:r>
            <a:r>
              <a:rPr lang="en-US" sz="2800" noProof="0" dirty="0">
                <a:solidFill>
                  <a:schemeClr val="accent1"/>
                </a:solidFill>
              </a:rPr>
              <a:t> </a:t>
            </a:r>
            <a:r>
              <a:rPr lang="en-US" noProof="0" dirty="0">
                <a:solidFill>
                  <a:schemeClr val="accent1"/>
                </a:solidFill>
              </a:rPr>
              <a:t>quantitative analysis</a:t>
            </a:r>
            <a:r>
              <a:rPr lang="en-US" noProof="0" dirty="0"/>
              <a:t> </a:t>
            </a:r>
            <a:r>
              <a:rPr lang="en-US" sz="2800" noProof="0" dirty="0"/>
              <a:t>of the results of individual studies </a:t>
            </a:r>
          </a:p>
          <a:p>
            <a:pPr marL="0" lvl="0" indent="0">
              <a:buNone/>
            </a:pPr>
            <a:endParaRPr lang="en-US" sz="2800" noProof="0" dirty="0"/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→ synthesis of data from the studies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→ individual studies → research entities (data)</a:t>
            </a:r>
          </a:p>
          <a:p>
            <a:pPr marL="0" lvl="0" indent="0">
              <a:buNone/>
            </a:pPr>
            <a:r>
              <a:rPr lang="en-US" sz="2800" noProof="0" dirty="0"/>
              <a:t/>
            </a:r>
            <a:br>
              <a:rPr lang="en-US" sz="2800" noProof="0" dirty="0"/>
            </a:br>
            <a:r>
              <a:rPr lang="en-US" sz="2800" noProof="0" dirty="0"/>
              <a:t>→ statistical pooling → </a:t>
            </a:r>
            <a:r>
              <a:rPr lang="en-US" sz="2800" dirty="0">
                <a:solidFill>
                  <a:schemeClr val="accent1"/>
                </a:solidFill>
              </a:rPr>
              <a:t>overall estimate </a:t>
            </a:r>
            <a:r>
              <a:rPr lang="en-US" sz="2800" noProof="0" dirty="0"/>
              <a:t>of an </a:t>
            </a:r>
            <a:r>
              <a:rPr lang="en-US" sz="2800" dirty="0"/>
              <a:t>effect</a:t>
            </a:r>
          </a:p>
          <a:p>
            <a:pPr marL="0" lv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en-US" noProof="0" dirty="0"/>
          </a:p>
        </p:txBody>
      </p:sp>
      <p:pic>
        <p:nvPicPr>
          <p:cNvPr id="4" name="Afbeelding 3" descr="Gerelateerde afbeeldi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438095" cy="11438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5220072" y="5667011"/>
            <a:ext cx="246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Assumptions!</a:t>
            </a:r>
          </a:p>
        </p:txBody>
      </p:sp>
    </p:spTree>
    <p:extLst>
      <p:ext uri="{BB962C8B-B14F-4D97-AF65-F5344CB8AC3E}">
        <p14:creationId xmlns:p14="http://schemas.microsoft.com/office/powerpoint/2010/main" val="134755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Meta-analysis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noProof="0" dirty="0"/>
              <a:t/>
            </a:r>
            <a:br>
              <a:rPr lang="en-US" sz="11200" noProof="0" dirty="0"/>
            </a:br>
            <a:r>
              <a:rPr lang="en-US" sz="11200" dirty="0">
                <a:solidFill>
                  <a:srgbClr val="FF0000"/>
                </a:solidFill>
              </a:rPr>
              <a:t>Advantages</a:t>
            </a:r>
            <a:r>
              <a:rPr lang="en-US" sz="11200" noProof="0" dirty="0"/>
              <a:t> of pooling</a:t>
            </a:r>
          </a:p>
          <a:p>
            <a:pPr marL="0" indent="0">
              <a:buNone/>
            </a:pPr>
            <a:endParaRPr lang="en-US" sz="11200" noProof="0" dirty="0"/>
          </a:p>
          <a:p>
            <a:r>
              <a:rPr lang="en-US" sz="9600" noProof="0" dirty="0"/>
              <a:t>More patients </a:t>
            </a:r>
            <a:r>
              <a:rPr lang="en-US" sz="9600" dirty="0"/>
              <a:t>→</a:t>
            </a:r>
            <a:r>
              <a:rPr lang="en-US" sz="9600" noProof="0" dirty="0">
                <a:solidFill>
                  <a:schemeClr val="accent1"/>
                </a:solidFill>
              </a:rPr>
              <a:t> higher precision </a:t>
            </a:r>
            <a:r>
              <a:rPr lang="en-US" sz="9600" noProof="0" dirty="0"/>
              <a:t>in effect estimate than within the individual studies</a:t>
            </a:r>
            <a:br>
              <a:rPr lang="en-US" sz="9600" noProof="0" dirty="0"/>
            </a:br>
            <a:endParaRPr lang="en-US" sz="9600" noProof="0" dirty="0"/>
          </a:p>
          <a:p>
            <a:r>
              <a:rPr lang="en-US" sz="9600" noProof="0" dirty="0"/>
              <a:t>More patients </a:t>
            </a:r>
            <a:r>
              <a:rPr lang="en-US" sz="9600" dirty="0"/>
              <a:t>→ </a:t>
            </a:r>
            <a:r>
              <a:rPr lang="en-US" sz="9600" noProof="0" dirty="0">
                <a:solidFill>
                  <a:schemeClr val="accent1"/>
                </a:solidFill>
              </a:rPr>
              <a:t>enhanced power</a:t>
            </a:r>
            <a:r>
              <a:rPr lang="en-US" sz="9600" noProof="0" dirty="0"/>
              <a:t> (statistical significance)</a:t>
            </a:r>
            <a:br>
              <a:rPr lang="en-US" sz="9600" noProof="0" dirty="0"/>
            </a:br>
            <a:endParaRPr lang="en-US" sz="9600" noProof="0" dirty="0"/>
          </a:p>
          <a:p>
            <a:r>
              <a:rPr lang="en-US" sz="9600" noProof="0" dirty="0"/>
              <a:t>Detection of </a:t>
            </a:r>
            <a:r>
              <a:rPr lang="en-US" sz="9600" noProof="0" dirty="0">
                <a:solidFill>
                  <a:schemeClr val="accent1"/>
                </a:solidFill>
              </a:rPr>
              <a:t>smaller effects</a:t>
            </a:r>
          </a:p>
          <a:p>
            <a:pPr marL="0" indent="0">
              <a:buNone/>
            </a:pPr>
            <a:endParaRPr lang="en-US" sz="9600" noProof="0" dirty="0"/>
          </a:p>
          <a:p>
            <a:r>
              <a:rPr lang="en-US" sz="9600" noProof="0" dirty="0"/>
              <a:t>Detection of effects in </a:t>
            </a:r>
            <a:r>
              <a:rPr lang="en-US" sz="9600" noProof="0" dirty="0">
                <a:solidFill>
                  <a:schemeClr val="accent1"/>
                </a:solidFill>
              </a:rPr>
              <a:t>subgroups</a:t>
            </a:r>
          </a:p>
          <a:p>
            <a:pPr marL="0" indent="0">
              <a:buNone/>
            </a:pPr>
            <a:endParaRPr lang="en-US" sz="9600" noProof="0" dirty="0"/>
          </a:p>
          <a:p>
            <a:r>
              <a:rPr lang="en-US" sz="9600" noProof="0" dirty="0"/>
              <a:t>Different treatment options can be compared with each other, even if not compared head to head in the individual studies– </a:t>
            </a:r>
            <a:r>
              <a:rPr lang="en-US" sz="9600" noProof="0" dirty="0">
                <a:solidFill>
                  <a:schemeClr val="accent1"/>
                </a:solidFill>
              </a:rPr>
              <a:t>network</a:t>
            </a:r>
            <a:r>
              <a:rPr lang="en-US" sz="9600" noProof="0" dirty="0"/>
              <a:t> meta-analysis</a:t>
            </a:r>
            <a:r>
              <a:rPr lang="en-US" sz="9600" noProof="0" dirty="0">
                <a:solidFill>
                  <a:srgbClr val="C00000"/>
                </a:solidFill>
              </a:rPr>
              <a:t>                                     </a:t>
            </a:r>
          </a:p>
          <a:p>
            <a:pPr marL="0" indent="0">
              <a:buNone/>
            </a:pPr>
            <a:r>
              <a:rPr lang="en-US" sz="11200" noProof="0" dirty="0">
                <a:solidFill>
                  <a:srgbClr val="C00000"/>
                </a:solidFill>
              </a:rPr>
              <a:t>                                                                        </a:t>
            </a:r>
            <a:endParaRPr lang="en-US" sz="11200" noProof="0" dirty="0"/>
          </a:p>
          <a:p>
            <a:pPr marL="0" indent="0">
              <a:buNone/>
            </a:pPr>
            <a:endParaRPr lang="en-US" sz="11200" noProof="0" dirty="0"/>
          </a:p>
          <a:p>
            <a:pPr marL="0" indent="0">
              <a:buNone/>
            </a:pPr>
            <a:r>
              <a:rPr lang="en-US" sz="11200" noProof="0" dirty="0"/>
              <a:t>                                                      </a:t>
            </a:r>
            <a:endParaRPr lang="en-US" sz="11200" noProof="0" dirty="0">
              <a:solidFill>
                <a:srgbClr val="C00000"/>
              </a:solidFill>
            </a:endParaRP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744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accent1"/>
                </a:solidFill>
              </a:rPr>
              <a:t>Design review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noProof="0" dirty="0"/>
              <a:t>1. Explicit research question</a:t>
            </a:r>
          </a:p>
          <a:p>
            <a:pPr marL="0" indent="0">
              <a:buNone/>
            </a:pPr>
            <a:r>
              <a:rPr lang="en-US" noProof="0" dirty="0"/>
              <a:t>2. Search in online databases</a:t>
            </a:r>
          </a:p>
          <a:p>
            <a:pPr marL="0" indent="0">
              <a:buNone/>
            </a:pPr>
            <a:r>
              <a:rPr lang="en-US" noProof="0" dirty="0"/>
              <a:t>3. Selection of studies (in- and exclusion criteria)</a:t>
            </a:r>
          </a:p>
          <a:p>
            <a:pPr marL="0" indent="0">
              <a:buNone/>
            </a:pPr>
            <a:r>
              <a:rPr lang="en-US" noProof="0" dirty="0"/>
              <a:t>4. Assessment of methodological quality</a:t>
            </a:r>
          </a:p>
          <a:p>
            <a:pPr marL="0" indent="0">
              <a:buNone/>
            </a:pPr>
            <a:r>
              <a:rPr lang="en-US" noProof="0" dirty="0"/>
              <a:t>5. Data extraction and presentation of results</a:t>
            </a:r>
          </a:p>
          <a:p>
            <a:pPr marL="0" indent="0">
              <a:buNone/>
            </a:pPr>
            <a:r>
              <a:rPr lang="en-US" noProof="0" dirty="0"/>
              <a:t>6. Pooling results (meta-analysis)</a:t>
            </a:r>
          </a:p>
          <a:p>
            <a:pPr marL="0" indent="0">
              <a:buNone/>
            </a:pPr>
            <a:r>
              <a:rPr lang="en-US" noProof="0" dirty="0"/>
              <a:t>7. Sensitivity analysis</a:t>
            </a:r>
          </a:p>
          <a:p>
            <a:pPr marL="0" indent="0">
              <a:buNone/>
            </a:pPr>
            <a:r>
              <a:rPr lang="en-US" noProof="0" dirty="0"/>
              <a:t>8. Conclusion</a:t>
            </a:r>
          </a:p>
          <a:p>
            <a:pPr marL="0" indent="0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95138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2539</Words>
  <Application>Microsoft Office PowerPoint</Application>
  <PresentationFormat>Diavoorstelling (4:3)</PresentationFormat>
  <Paragraphs>424</Paragraphs>
  <Slides>53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53</vt:i4>
      </vt:variant>
    </vt:vector>
  </HeadingPairs>
  <TitlesOfParts>
    <vt:vector size="58" baseType="lpstr">
      <vt:lpstr>Arial</vt:lpstr>
      <vt:lpstr>Calibri</vt:lpstr>
      <vt:lpstr>MUMCTheSansOffice</vt:lpstr>
      <vt:lpstr>Times New Roman</vt:lpstr>
      <vt:lpstr>Kantoorthema</vt:lpstr>
      <vt:lpstr> Systematic Literature Review Meta-Analysis</vt:lpstr>
      <vt:lpstr>Why do we do it?</vt:lpstr>
      <vt:lpstr>Presentation</vt:lpstr>
      <vt:lpstr>Systematic review</vt:lpstr>
      <vt:lpstr>Systematic review</vt:lpstr>
      <vt:lpstr>Meta-analysis</vt:lpstr>
      <vt:lpstr>Meta-analysis</vt:lpstr>
      <vt:lpstr>Meta-analysis</vt:lpstr>
      <vt:lpstr>Design review</vt:lpstr>
      <vt:lpstr>Design review</vt:lpstr>
      <vt:lpstr>Design review</vt:lpstr>
      <vt:lpstr>Databases</vt:lpstr>
      <vt:lpstr>Databases</vt:lpstr>
      <vt:lpstr>Interface/search engines</vt:lpstr>
      <vt:lpstr>PubMed</vt:lpstr>
      <vt:lpstr>PubMed</vt:lpstr>
      <vt:lpstr>PowerPoint-presentatie</vt:lpstr>
      <vt:lpstr>Design review</vt:lpstr>
      <vt:lpstr>Design review</vt:lpstr>
      <vt:lpstr>Tools to assess quality</vt:lpstr>
      <vt:lpstr>Cochrane Collaboration’s tool for assessing risk of bias</vt:lpstr>
      <vt:lpstr>Design review</vt:lpstr>
      <vt:lpstr>Design review</vt:lpstr>
      <vt:lpstr>Design review</vt:lpstr>
      <vt:lpstr>Design review</vt:lpstr>
      <vt:lpstr>PowerPoint-presentatie</vt:lpstr>
      <vt:lpstr>Terms</vt:lpstr>
      <vt:lpstr>Pooling</vt:lpstr>
      <vt:lpstr>Pooling</vt:lpstr>
      <vt:lpstr>Graphical display meta-analysis</vt:lpstr>
      <vt:lpstr>Graphical display meta-analysis</vt:lpstr>
      <vt:lpstr>Graphical display meta-analysis</vt:lpstr>
      <vt:lpstr>Graphical display meta-analysis</vt:lpstr>
      <vt:lpstr>Publication bias?</vt:lpstr>
      <vt:lpstr>Publication bias?</vt:lpstr>
      <vt:lpstr>Publication bias?</vt:lpstr>
      <vt:lpstr>Publication bias?</vt:lpstr>
      <vt:lpstr>Pooling</vt:lpstr>
      <vt:lpstr>Heterogeneity</vt:lpstr>
      <vt:lpstr>Heterogeneity</vt:lpstr>
      <vt:lpstr>Options in case of heterogeneity</vt:lpstr>
      <vt:lpstr>Statistical heterogeneity</vt:lpstr>
      <vt:lpstr>Pooling</vt:lpstr>
      <vt:lpstr> Clinical heterogeneity  </vt:lpstr>
      <vt:lpstr>Subgroup analysis</vt:lpstr>
      <vt:lpstr>Judgment of a review</vt:lpstr>
      <vt:lpstr>Judgment of a review</vt:lpstr>
      <vt:lpstr>Strength of evidence</vt:lpstr>
      <vt:lpstr>Strength of evidence</vt:lpstr>
      <vt:lpstr>PowerPoint-presentatie</vt:lpstr>
      <vt:lpstr>PowerPoint-presentatie</vt:lpstr>
      <vt:lpstr>PowerPoint-presentatie</vt:lpstr>
      <vt:lpstr>KEMTA Masterclasses</vt:lpstr>
    </vt:vector>
  </TitlesOfParts>
  <Company>MUMC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Association for Endoscopic Surgery (EAES) consensus statement on single-incision endoscopic surgery</dc:title>
  <dc:creator>Peeters A. (Andrea)</dc:creator>
  <cp:lastModifiedBy>Peeters, A. (Andrea)</cp:lastModifiedBy>
  <cp:revision>439</cp:revision>
  <cp:lastPrinted>2021-12-07T09:36:54Z</cp:lastPrinted>
  <dcterms:created xsi:type="dcterms:W3CDTF">2018-06-19T07:53:51Z</dcterms:created>
  <dcterms:modified xsi:type="dcterms:W3CDTF">2025-04-14T09:50:22Z</dcterms:modified>
</cp:coreProperties>
</file>